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Masters/slideMaster1.xml" ContentType="application/vnd.openxmlformats-officedocument.presentationml.slideMaster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notesMasters/notesMaster1.xml" ContentType="application/vnd.openxmlformats-officedocument.presentationml.notesMaster+xml"/>
  <Override PartName="/ppt/theme/theme1.xml" ContentType="application/vnd.openxmlformats-officedocument.theme+xml"/>
  <Override PartName="/ppt/theme/theme2.xml" ContentType="application/vnd.openxmlformats-officedocument.theme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ppt/presProps.xml" ContentType="application/vnd.openxmlformats-officedocument.presentationml.pres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customXml/itemProps2.xml" ContentType="application/vnd.openxmlformats-officedocument.customXmlProperties+xml"/>
  <Override PartName="/customXml/itemProps1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52"/>
  </p:notesMasterIdLst>
  <p:sldIdLst>
    <p:sldId id="256" r:id="rId2"/>
    <p:sldId id="318" r:id="rId3"/>
    <p:sldId id="317" r:id="rId4"/>
    <p:sldId id="319" r:id="rId5"/>
    <p:sldId id="314" r:id="rId6"/>
    <p:sldId id="276" r:id="rId7"/>
    <p:sldId id="262" r:id="rId8"/>
    <p:sldId id="358" r:id="rId9"/>
    <p:sldId id="261" r:id="rId10"/>
    <p:sldId id="263" r:id="rId11"/>
    <p:sldId id="359" r:id="rId12"/>
    <p:sldId id="360" r:id="rId13"/>
    <p:sldId id="264" r:id="rId14"/>
    <p:sldId id="266" r:id="rId15"/>
    <p:sldId id="331" r:id="rId16"/>
    <p:sldId id="349" r:id="rId17"/>
    <p:sldId id="350" r:id="rId18"/>
    <p:sldId id="348" r:id="rId19"/>
    <p:sldId id="362" r:id="rId20"/>
    <p:sldId id="364" r:id="rId21"/>
    <p:sldId id="333" r:id="rId22"/>
    <p:sldId id="335" r:id="rId23"/>
    <p:sldId id="270" r:id="rId24"/>
    <p:sldId id="334" r:id="rId25"/>
    <p:sldId id="345" r:id="rId26"/>
    <p:sldId id="347" r:id="rId27"/>
    <p:sldId id="337" r:id="rId28"/>
    <p:sldId id="339" r:id="rId29"/>
    <p:sldId id="332" r:id="rId30"/>
    <p:sldId id="338" r:id="rId31"/>
    <p:sldId id="277" r:id="rId32"/>
    <p:sldId id="340" r:id="rId33"/>
    <p:sldId id="341" r:id="rId34"/>
    <p:sldId id="342" r:id="rId35"/>
    <p:sldId id="343" r:id="rId36"/>
    <p:sldId id="281" r:id="rId37"/>
    <p:sldId id="344" r:id="rId38"/>
    <p:sldId id="283" r:id="rId39"/>
    <p:sldId id="351" r:id="rId40"/>
    <p:sldId id="355" r:id="rId41"/>
    <p:sldId id="352" r:id="rId42"/>
    <p:sldId id="353" r:id="rId43"/>
    <p:sldId id="354" r:id="rId44"/>
    <p:sldId id="257" r:id="rId45"/>
    <p:sldId id="369" r:id="rId46"/>
    <p:sldId id="365" r:id="rId47"/>
    <p:sldId id="361" r:id="rId48"/>
    <p:sldId id="370" r:id="rId49"/>
    <p:sldId id="366" r:id="rId50"/>
    <p:sldId id="260" r:id="rId51"/>
  </p:sldIdLst>
  <p:sldSz cx="12192000" cy="6858000"/>
  <p:notesSz cx="7104063" cy="10234613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ittlere Formatvorlage 2 - Akz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414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theme" Target="theme/theme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presProps" Target="presProps.xml"/><Relationship Id="rId58" Type="http://schemas.openxmlformats.org/officeDocument/2006/relationships/customXml" Target="../customXml/item2.xml"/><Relationship Id="rId5" Type="http://schemas.openxmlformats.org/officeDocument/2006/relationships/slide" Target="slides/slide4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tableStyles" Target="tableStyle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customXml" Target="../customXml/item3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customXml" Target="../customXml/item1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8427" cy="513508"/>
          </a:xfrm>
          <a:prstGeom prst="rect">
            <a:avLst/>
          </a:prstGeom>
        </p:spPr>
        <p:txBody>
          <a:bodyPr vert="horz" lIns="99075" tIns="49538" rIns="99075" bIns="49538" rtlCol="0"/>
          <a:lstStyle>
            <a:lvl1pPr algn="l">
              <a:defRPr sz="1300"/>
            </a:lvl1pPr>
          </a:lstStyle>
          <a:p>
            <a:endParaRPr lang="de-AT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4023992" y="0"/>
            <a:ext cx="3078427" cy="513508"/>
          </a:xfrm>
          <a:prstGeom prst="rect">
            <a:avLst/>
          </a:prstGeom>
        </p:spPr>
        <p:txBody>
          <a:bodyPr vert="horz" lIns="99075" tIns="49538" rIns="99075" bIns="49538" rtlCol="0"/>
          <a:lstStyle>
            <a:lvl1pPr algn="r">
              <a:defRPr sz="1300"/>
            </a:lvl1pPr>
          </a:lstStyle>
          <a:p>
            <a:fld id="{4A6D1CD0-032D-410D-BC74-19774398FBB5}" type="datetimeFigureOut">
              <a:rPr lang="de-AT" smtClean="0"/>
              <a:t>07.07.2021</a:t>
            </a:fld>
            <a:endParaRPr lang="de-AT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482600" y="1279525"/>
            <a:ext cx="6140450" cy="34544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9075" tIns="49538" rIns="99075" bIns="49538" rtlCol="0" anchor="ctr"/>
          <a:lstStyle/>
          <a:p>
            <a:endParaRPr lang="de-AT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710407" y="4925407"/>
            <a:ext cx="5683250" cy="4029879"/>
          </a:xfrm>
          <a:prstGeom prst="rect">
            <a:avLst/>
          </a:prstGeom>
        </p:spPr>
        <p:txBody>
          <a:bodyPr vert="horz" lIns="99075" tIns="49538" rIns="99075" bIns="49538" rtlCol="0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AT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0" y="9721107"/>
            <a:ext cx="3078427" cy="513507"/>
          </a:xfrm>
          <a:prstGeom prst="rect">
            <a:avLst/>
          </a:prstGeom>
        </p:spPr>
        <p:txBody>
          <a:bodyPr vert="horz" lIns="99075" tIns="49538" rIns="99075" bIns="49538" rtlCol="0" anchor="b"/>
          <a:lstStyle>
            <a:lvl1pPr algn="l">
              <a:defRPr sz="1300"/>
            </a:lvl1pPr>
          </a:lstStyle>
          <a:p>
            <a:endParaRPr lang="de-AT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4023992" y="9721107"/>
            <a:ext cx="3078427" cy="513507"/>
          </a:xfrm>
          <a:prstGeom prst="rect">
            <a:avLst/>
          </a:prstGeom>
        </p:spPr>
        <p:txBody>
          <a:bodyPr vert="horz" lIns="99075" tIns="49538" rIns="99075" bIns="49538" rtlCol="0" anchor="b"/>
          <a:lstStyle>
            <a:lvl1pPr algn="r">
              <a:defRPr sz="1300"/>
            </a:lvl1pPr>
          </a:lstStyle>
          <a:p>
            <a:fld id="{22143889-E90C-4A91-8048-C5B85BCAE659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344744659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.png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B1DCC76-5A1D-45F0-94A9-EF8231E3B99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de-DE"/>
              <a:t>Mastertitelformat bearbeiten</a:t>
            </a:r>
            <a:endParaRPr lang="de-AT"/>
          </a:p>
        </p:txBody>
      </p:sp>
      <p:sp>
        <p:nvSpPr>
          <p:cNvPr id="3" name="Untertitel 2">
            <a:extLst>
              <a:ext uri="{FF2B5EF4-FFF2-40B4-BE49-F238E27FC236}">
                <a16:creationId xmlns:a16="http://schemas.microsoft.com/office/drawing/2014/main" id="{D9209A02-036E-4794-B9F6-F7982ACCCE3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DE"/>
              <a:t>Master-Untertitelformat bearbeiten</a:t>
            </a:r>
            <a:endParaRPr lang="de-AT"/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A041792D-FBD1-42A9-80C9-C8442F819C6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596D47-8928-4945-BBF5-FF27F142A1ED}" type="datetime1">
              <a:rPr lang="de-AT" smtClean="0"/>
              <a:t>07.07.2021</a:t>
            </a:fld>
            <a:endParaRPr lang="de-AT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F75D46F1-FB94-463A-B46F-E37A3E4B5E7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3DDDF79D-E131-44BC-8175-4F0AC725FA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21511F-6AD0-415A-8BBB-516D457EB12D}" type="slidenum">
              <a:rPr lang="de-AT" smtClean="0"/>
              <a:t>‹Nr.›</a:t>
            </a:fld>
            <a:endParaRPr lang="de-AT"/>
          </a:p>
        </p:txBody>
      </p:sp>
      <p:pic>
        <p:nvPicPr>
          <p:cNvPr id="7" name="Grafik 6">
            <a:extLst>
              <a:ext uri="{FF2B5EF4-FFF2-40B4-BE49-F238E27FC236}">
                <a16:creationId xmlns:a16="http://schemas.microsoft.com/office/drawing/2014/main" id="{74768365-DC71-4115-9ACC-152D3E90006A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4153593" y="5074345"/>
            <a:ext cx="3884814" cy="9411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1804310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35FB215-C3B1-4C47-90BF-EF1616F276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Mastertitelformat bearbeiten</a:t>
            </a:r>
            <a:endParaRPr lang="de-AT" dirty="0"/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1B57ACC9-4EB7-41BE-A3DD-BDF4FCD1E46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>
            <a:lvl1pPr marL="228600" indent="-228600">
              <a:buSzPct val="60000"/>
              <a:buFontTx/>
              <a:buBlip>
                <a:blip r:embed="rId2"/>
              </a:buBlip>
              <a:defRPr/>
            </a:lvl1pPr>
            <a:lvl2pPr marL="685800" indent="-228600">
              <a:buClr>
                <a:schemeClr val="accent6">
                  <a:lumMod val="50000"/>
                </a:schemeClr>
              </a:buClr>
              <a:buFont typeface="Wingdings" panose="05000000000000000000" pitchFamily="2" charset="2"/>
              <a:buChar char="§"/>
              <a:defRPr/>
            </a:lvl2pPr>
            <a:lvl3pPr>
              <a:buClr>
                <a:schemeClr val="accent6">
                  <a:lumMod val="75000"/>
                </a:schemeClr>
              </a:buClr>
              <a:defRPr/>
            </a:lvl3pPr>
          </a:lstStyle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  <a:endParaRPr lang="de-AT" dirty="0"/>
          </a:p>
        </p:txBody>
      </p:sp>
      <p:pic>
        <p:nvPicPr>
          <p:cNvPr id="7" name="Grafik 6">
            <a:extLst>
              <a:ext uri="{FF2B5EF4-FFF2-40B4-BE49-F238E27FC236}">
                <a16:creationId xmlns:a16="http://schemas.microsoft.com/office/drawing/2014/main" id="{55340CC9-0521-4CB4-B5F4-6B704EB20EE5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0" y="0"/>
            <a:ext cx="691816" cy="6858000"/>
          </a:xfrm>
          <a:prstGeom prst="rect">
            <a:avLst/>
          </a:prstGeom>
        </p:spPr>
      </p:pic>
      <p:pic>
        <p:nvPicPr>
          <p:cNvPr id="8" name="Grafik 7">
            <a:extLst>
              <a:ext uri="{FF2B5EF4-FFF2-40B4-BE49-F238E27FC236}">
                <a16:creationId xmlns:a16="http://schemas.microsoft.com/office/drawing/2014/main" id="{46EA5A70-23F8-4935-9ACA-0DB4A32AD268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/>
          <a:srcRect l="24693" t="29773" b="30198"/>
          <a:stretch/>
        </p:blipFill>
        <p:spPr>
          <a:xfrm>
            <a:off x="5287934" y="6425436"/>
            <a:ext cx="1616132" cy="208121"/>
          </a:xfrm>
          <a:prstGeom prst="rect">
            <a:avLst/>
          </a:prstGeom>
        </p:spPr>
      </p:pic>
      <p:pic>
        <p:nvPicPr>
          <p:cNvPr id="9" name="Grafik 8">
            <a:extLst>
              <a:ext uri="{FF2B5EF4-FFF2-40B4-BE49-F238E27FC236}">
                <a16:creationId xmlns:a16="http://schemas.microsoft.com/office/drawing/2014/main" id="{BB5C6448-B1E5-448E-AF20-D3BEC2377FCB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/>
          <a:srcRect l="24693" t="72466" r="14542" b="480"/>
          <a:stretch/>
        </p:blipFill>
        <p:spPr>
          <a:xfrm>
            <a:off x="5443970" y="6649899"/>
            <a:ext cx="1304059" cy="140662"/>
          </a:xfrm>
          <a:prstGeom prst="rect">
            <a:avLst/>
          </a:prstGeom>
        </p:spPr>
      </p:pic>
      <p:sp>
        <p:nvSpPr>
          <p:cNvPr id="10" name="Datumsplatzhalter 9">
            <a:extLst>
              <a:ext uri="{FF2B5EF4-FFF2-40B4-BE49-F238E27FC236}">
                <a16:creationId xmlns:a16="http://schemas.microsoft.com/office/drawing/2014/main" id="{5C94092D-217B-4491-8944-ACE09C35BCA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D2C5B7-D4BB-43CF-B1A0-21BC13B0558A}" type="datetime1">
              <a:rPr lang="de-AT" smtClean="0"/>
              <a:t>07.07.2021</a:t>
            </a:fld>
            <a:endParaRPr lang="de-AT"/>
          </a:p>
        </p:txBody>
      </p:sp>
      <p:sp>
        <p:nvSpPr>
          <p:cNvPr id="11" name="Fußzeilenplatzhalter 10">
            <a:extLst>
              <a:ext uri="{FF2B5EF4-FFF2-40B4-BE49-F238E27FC236}">
                <a16:creationId xmlns:a16="http://schemas.microsoft.com/office/drawing/2014/main" id="{5B8E8B8D-6918-4F58-BD83-70A6FD37D4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12" name="Foliennummernplatzhalter 11">
            <a:extLst>
              <a:ext uri="{FF2B5EF4-FFF2-40B4-BE49-F238E27FC236}">
                <a16:creationId xmlns:a16="http://schemas.microsoft.com/office/drawing/2014/main" id="{A3B67FD1-9D69-457B-8BC0-5BD2D04BC7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F24FB38-3DEB-45F6-81AE-381CFE6299EC}" type="slidenum">
              <a:rPr lang="de-AT" smtClean="0"/>
              <a:t>‹Nr.›</a:t>
            </a:fld>
            <a:endParaRPr lang="de-AT" dirty="0"/>
          </a:p>
        </p:txBody>
      </p:sp>
    </p:spTree>
    <p:extLst>
      <p:ext uri="{BB962C8B-B14F-4D97-AF65-F5344CB8AC3E}">
        <p14:creationId xmlns:p14="http://schemas.microsoft.com/office/powerpoint/2010/main" val="417431122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0654EFE-AC88-4012-9836-31E26376A6D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de-DE"/>
              <a:t>Mastertitelformat bearbeiten</a:t>
            </a:r>
            <a:endParaRPr lang="de-AT"/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EA537A8A-ABDE-481B-9FE2-F4C9277D539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947FBD5E-37C7-4E20-BC87-986AC3A29B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3F3BEE-FD6B-439B-AB78-31FFF74770FC}" type="datetime1">
              <a:rPr lang="de-AT" smtClean="0"/>
              <a:t>07.07.2021</a:t>
            </a:fld>
            <a:endParaRPr lang="de-AT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E6F2D011-BF0F-4CA3-AF88-24A5E6C3B4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DE3B1637-65ED-4D4F-BF97-8022941A8D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21511F-6AD0-415A-8BBB-516D457EB12D}" type="slidenum">
              <a:rPr lang="de-AT" smtClean="0"/>
              <a:t>‹Nr.›</a:t>
            </a:fld>
            <a:endParaRPr lang="de-AT"/>
          </a:p>
        </p:txBody>
      </p:sp>
      <p:pic>
        <p:nvPicPr>
          <p:cNvPr id="7" name="Grafik 6">
            <a:extLst>
              <a:ext uri="{FF2B5EF4-FFF2-40B4-BE49-F238E27FC236}">
                <a16:creationId xmlns:a16="http://schemas.microsoft.com/office/drawing/2014/main" id="{6693C79D-6856-4F03-B406-F6EBE1139E7F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691816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9907279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60443B6-2868-49DC-AF1A-1FD8FF0DA1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Mastertitelformat bearbeiten</a:t>
            </a:r>
            <a:endParaRPr lang="de-AT" dirty="0"/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F90D8856-60F9-4C77-8B43-8B0FE017E80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  <a:endParaRPr lang="de-AT" dirty="0"/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356C72CB-6146-483B-827C-4A697AFD6C4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AT"/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8B1366A9-9447-4D3D-99AD-06FCD1DA848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8AC023-CA3B-431D-86F9-EB0410E81F2C}" type="datetime1">
              <a:rPr lang="de-AT" smtClean="0"/>
              <a:t>07.07.2021</a:t>
            </a:fld>
            <a:endParaRPr lang="de-AT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8F4983C2-C017-40E7-9500-7FD349E46C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B432C24C-7ED3-4C2F-97E7-B485C553A6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21511F-6AD0-415A-8BBB-516D457EB12D}" type="slidenum">
              <a:rPr lang="de-AT" smtClean="0"/>
              <a:t>‹Nr.›</a:t>
            </a:fld>
            <a:endParaRPr lang="de-AT"/>
          </a:p>
        </p:txBody>
      </p:sp>
      <p:pic>
        <p:nvPicPr>
          <p:cNvPr id="8" name="Grafik 7">
            <a:extLst>
              <a:ext uri="{FF2B5EF4-FFF2-40B4-BE49-F238E27FC236}">
                <a16:creationId xmlns:a16="http://schemas.microsoft.com/office/drawing/2014/main" id="{5FAC10D2-D3B3-4996-93C6-82B1F44368E0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691816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6642819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2123895-19D1-4F85-BFA1-2FCDF977091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de-DE"/>
              <a:t>Mastertitelformat bearbeiten</a:t>
            </a:r>
            <a:endParaRPr lang="de-AT"/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4BA49950-5732-4E35-80E7-C1BB8B2809E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EA5DFEC3-E815-452E-9F3D-E7A40C7E311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AT"/>
          </a:p>
        </p:txBody>
      </p:sp>
      <p:sp>
        <p:nvSpPr>
          <p:cNvPr id="5" name="Textplatzhalter 4">
            <a:extLst>
              <a:ext uri="{FF2B5EF4-FFF2-40B4-BE49-F238E27FC236}">
                <a16:creationId xmlns:a16="http://schemas.microsoft.com/office/drawing/2014/main" id="{5B09E019-D5DB-4ADD-8868-1951346578A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6" name="Inhaltsplatzhalter 5">
            <a:extLst>
              <a:ext uri="{FF2B5EF4-FFF2-40B4-BE49-F238E27FC236}">
                <a16:creationId xmlns:a16="http://schemas.microsoft.com/office/drawing/2014/main" id="{745ADA47-EEBC-41F3-A470-4DD864DD73B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AT"/>
          </a:p>
        </p:txBody>
      </p:sp>
      <p:sp>
        <p:nvSpPr>
          <p:cNvPr id="7" name="Datumsplatzhalter 6">
            <a:extLst>
              <a:ext uri="{FF2B5EF4-FFF2-40B4-BE49-F238E27FC236}">
                <a16:creationId xmlns:a16="http://schemas.microsoft.com/office/drawing/2014/main" id="{633CC150-C4ED-46BF-882F-9F64F21CFA3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EABF70-1A0A-4701-9177-B975C151C66A}" type="datetime1">
              <a:rPr lang="de-AT" smtClean="0"/>
              <a:t>07.07.2021</a:t>
            </a:fld>
            <a:endParaRPr lang="de-AT"/>
          </a:p>
        </p:txBody>
      </p:sp>
      <p:sp>
        <p:nvSpPr>
          <p:cNvPr id="8" name="Fußzeilenplatzhalter 7">
            <a:extLst>
              <a:ext uri="{FF2B5EF4-FFF2-40B4-BE49-F238E27FC236}">
                <a16:creationId xmlns:a16="http://schemas.microsoft.com/office/drawing/2014/main" id="{6C79A312-B9BD-485F-8369-7DCE5DD685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9" name="Foliennummernplatzhalter 8">
            <a:extLst>
              <a:ext uri="{FF2B5EF4-FFF2-40B4-BE49-F238E27FC236}">
                <a16:creationId xmlns:a16="http://schemas.microsoft.com/office/drawing/2014/main" id="{0EF65B8B-CFB3-4520-A16C-4621CDDF80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21511F-6AD0-415A-8BBB-516D457EB12D}" type="slidenum">
              <a:rPr lang="de-AT" smtClean="0"/>
              <a:t>‹Nr.›</a:t>
            </a:fld>
            <a:endParaRPr lang="de-AT"/>
          </a:p>
        </p:txBody>
      </p:sp>
      <p:pic>
        <p:nvPicPr>
          <p:cNvPr id="10" name="Grafik 9">
            <a:extLst>
              <a:ext uri="{FF2B5EF4-FFF2-40B4-BE49-F238E27FC236}">
                <a16:creationId xmlns:a16="http://schemas.microsoft.com/office/drawing/2014/main" id="{29AD71CA-9EAE-4BD4-8839-91E75FDF5697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691816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1520452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F5647AD-3C02-4F94-911D-C5EABF4213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de-AT"/>
          </a:p>
        </p:txBody>
      </p:sp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D03B3EE2-03F9-4B4A-A24B-216374E6839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0438AF-644C-4696-A247-7270144B444E}" type="datetime1">
              <a:rPr lang="de-AT" smtClean="0"/>
              <a:t>07.07.2021</a:t>
            </a:fld>
            <a:endParaRPr lang="de-AT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72F2FCB2-8325-4E61-84F2-6D2CA86F24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AD579DF3-E063-4BDE-BB2D-D4DE637538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21511F-6AD0-415A-8BBB-516D457EB12D}" type="slidenum">
              <a:rPr lang="de-AT" smtClean="0"/>
              <a:t>‹Nr.›</a:t>
            </a:fld>
            <a:endParaRPr lang="de-AT"/>
          </a:p>
        </p:txBody>
      </p:sp>
      <p:pic>
        <p:nvPicPr>
          <p:cNvPr id="6" name="Grafik 5">
            <a:extLst>
              <a:ext uri="{FF2B5EF4-FFF2-40B4-BE49-F238E27FC236}">
                <a16:creationId xmlns:a16="http://schemas.microsoft.com/office/drawing/2014/main" id="{C701CB33-6DF4-4BDF-BEAF-6741F752E984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691816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2051721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>
            <a:extLst>
              <a:ext uri="{FF2B5EF4-FFF2-40B4-BE49-F238E27FC236}">
                <a16:creationId xmlns:a16="http://schemas.microsoft.com/office/drawing/2014/main" id="{1D813454-1C07-4F8E-87AD-98B91BA7C9C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79C3E6-4F6A-42D3-8DAF-3196B4C7C292}" type="datetime1">
              <a:rPr lang="de-AT" smtClean="0"/>
              <a:t>07.07.2021</a:t>
            </a:fld>
            <a:endParaRPr lang="de-AT"/>
          </a:p>
        </p:txBody>
      </p:sp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1E3BFFC8-2265-45A0-86DE-53D53F0FEC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5D1EF96B-CC0E-4D80-A80A-0743436545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21511F-6AD0-415A-8BBB-516D457EB12D}" type="slidenum">
              <a:rPr lang="de-AT" smtClean="0"/>
              <a:t>‹Nr.›</a:t>
            </a:fld>
            <a:endParaRPr lang="de-AT"/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76BDDA84-E3FE-47D5-9A98-38A1D8771A44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03757" y="1572965"/>
            <a:ext cx="9384486" cy="2269164"/>
          </a:xfrm>
          <a:prstGeom prst="rect">
            <a:avLst/>
          </a:prstGeom>
        </p:spPr>
      </p:pic>
      <p:pic>
        <p:nvPicPr>
          <p:cNvPr id="6" name="Grafik 5">
            <a:extLst>
              <a:ext uri="{FF2B5EF4-FFF2-40B4-BE49-F238E27FC236}">
                <a16:creationId xmlns:a16="http://schemas.microsoft.com/office/drawing/2014/main" id="{B2370185-4877-4E27-B9D8-9EA5172D1CDD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03754" y="4692179"/>
            <a:ext cx="9384490" cy="1114464"/>
          </a:xfrm>
          <a:prstGeom prst="rect">
            <a:avLst/>
          </a:prstGeom>
        </p:spPr>
      </p:pic>
      <p:pic>
        <p:nvPicPr>
          <p:cNvPr id="7" name="Grafik 6">
            <a:extLst>
              <a:ext uri="{FF2B5EF4-FFF2-40B4-BE49-F238E27FC236}">
                <a16:creationId xmlns:a16="http://schemas.microsoft.com/office/drawing/2014/main" id="{C9CA3A65-BD29-468A-8451-90CE33073A3A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0" y="0"/>
            <a:ext cx="691816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0653592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D37999C-2401-48B0-9308-2417A4082E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Mastertitelformat bearbeiten</a:t>
            </a:r>
            <a:endParaRPr lang="de-AT"/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88DF0E66-AF96-4943-99F4-9648FA286F6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AT"/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ED862FFA-45E0-493E-9CD7-89FD1A44E84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A430401F-2F18-445E-A9A7-9048CCBDB13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283C7A-C310-45D4-B127-D35903BCFE38}" type="datetime1">
              <a:rPr lang="de-AT" smtClean="0"/>
              <a:t>07.07.2021</a:t>
            </a:fld>
            <a:endParaRPr lang="de-AT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43BA1831-9346-4D01-88FB-51B4B0AE7F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3A49D956-EEF0-442F-9BD2-5542D13EB4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21511F-6AD0-415A-8BBB-516D457EB12D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418135621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80E48FE-6B33-447A-948B-D56B441073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Mastertitelformat bearbeiten</a:t>
            </a:r>
            <a:endParaRPr lang="de-AT"/>
          </a:p>
        </p:txBody>
      </p:sp>
      <p:sp>
        <p:nvSpPr>
          <p:cNvPr id="3" name="Bildplatzhalter 2">
            <a:extLst>
              <a:ext uri="{FF2B5EF4-FFF2-40B4-BE49-F238E27FC236}">
                <a16:creationId xmlns:a16="http://schemas.microsoft.com/office/drawing/2014/main" id="{57B9C689-4F20-44D2-A375-4C3614D1149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AT"/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4A2490EC-28F6-4288-8D7C-A4C3F059C31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E83C6853-E07F-4550-B9A7-D58531C9440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89D644-8419-41AD-995B-015E155C4432}" type="datetime1">
              <a:rPr lang="de-AT" smtClean="0"/>
              <a:t>07.07.2021</a:t>
            </a:fld>
            <a:endParaRPr lang="de-AT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1F96DB81-F03F-4272-BDB0-07B8EC878F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8A0624BA-AE64-42AA-A652-41F1987EE4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21511F-6AD0-415A-8BBB-516D457EB12D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85033418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954FA9F-D494-4557-B32C-225977A68A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de-AT"/>
          </a:p>
        </p:txBody>
      </p:sp>
      <p:sp>
        <p:nvSpPr>
          <p:cNvPr id="3" name="Vertikaler Textplatzhalter 2">
            <a:extLst>
              <a:ext uri="{FF2B5EF4-FFF2-40B4-BE49-F238E27FC236}">
                <a16:creationId xmlns:a16="http://schemas.microsoft.com/office/drawing/2014/main" id="{8D6A522F-6E57-436E-81DC-61B4CC0C99D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AT"/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664EA36A-8FA9-4DCB-BAE5-6ED3AA4A03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135B30-760A-44E2-9DA6-155ED3A76CAF}" type="datetime1">
              <a:rPr lang="de-AT" smtClean="0"/>
              <a:t>07.07.2021</a:t>
            </a:fld>
            <a:endParaRPr lang="de-AT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C622F022-94A2-49CF-8F4A-7E66FB14EA9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BB96F56A-25DD-4BDD-92BB-451837D17F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21511F-6AD0-415A-8BBB-516D457EB12D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135843665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>
            <a:extLst>
              <a:ext uri="{FF2B5EF4-FFF2-40B4-BE49-F238E27FC236}">
                <a16:creationId xmlns:a16="http://schemas.microsoft.com/office/drawing/2014/main" id="{970CC165-74B6-4B50-8AB6-B790C10DC40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de-DE"/>
              <a:t>Mastertitelformat bearbeiten</a:t>
            </a:r>
            <a:endParaRPr lang="de-AT"/>
          </a:p>
        </p:txBody>
      </p:sp>
      <p:sp>
        <p:nvSpPr>
          <p:cNvPr id="3" name="Vertikaler Textplatzhalter 2">
            <a:extLst>
              <a:ext uri="{FF2B5EF4-FFF2-40B4-BE49-F238E27FC236}">
                <a16:creationId xmlns:a16="http://schemas.microsoft.com/office/drawing/2014/main" id="{6308F4E3-782D-44FE-A3F8-E3FF6A54DB4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AT"/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450D12B8-7B2A-4942-93F5-660D1AFAA62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F6DC72-C0E8-41A9-AA6E-D57B1EB41A27}" type="datetime1">
              <a:rPr lang="de-AT" smtClean="0"/>
              <a:t>07.07.2021</a:t>
            </a:fld>
            <a:endParaRPr lang="de-AT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4B87D172-5DDC-42D0-BE71-A02BA694DE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56EF2523-AED3-4445-89A4-6CF97047F2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21511F-6AD0-415A-8BBB-516D457EB12D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278798208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>
            <a:extLst>
              <a:ext uri="{FF2B5EF4-FFF2-40B4-BE49-F238E27FC236}">
                <a16:creationId xmlns:a16="http://schemas.microsoft.com/office/drawing/2014/main" id="{96858E2F-C5AC-4AFA-9A1B-B7671FA3227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/>
              <a:t>Mastertitelformat bearbeiten</a:t>
            </a:r>
            <a:endParaRPr lang="de-AT"/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84AF359B-ADF3-426E-A4C1-F0DCB1B27E5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AT"/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452AA535-50B6-4120-B120-EE41470A661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C5CE75-C25E-4860-B73B-6F62FA466939}" type="datetime1">
              <a:rPr lang="de-AT" smtClean="0"/>
              <a:t>07.07.2021</a:t>
            </a:fld>
            <a:endParaRPr lang="de-AT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F3AB6A58-1523-4019-9C97-21BB41FB110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AT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7843828D-F70E-4428-A034-5DF7F25D9AE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21511F-6AD0-415A-8BBB-516D457EB12D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41262071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emf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2.png"/><Relationship Id="rId4" Type="http://schemas.openxmlformats.org/officeDocument/2006/relationships/image" Target="../media/image2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5.png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png"/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png"/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png"/><Relationship Id="rId2" Type="http://schemas.openxmlformats.org/officeDocument/2006/relationships/hyperlink" Target="https://umfrage.landwirt.com/s/kundenanfragenmanagement" TargetMode="External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png"/><Relationship Id="rId2" Type="http://schemas.openxmlformats.org/officeDocument/2006/relationships/image" Target="../media/image6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3.png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hyperlink" Target="https://umfrage.landwirt.com/s/haendlercheckallgemeinundverkauf" TargetMode="External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64.png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umfrage.landwirt.com/s/haendlercheckallgemeinundverkauf" TargetMode="Externa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FF9F111-2EF3-4177-87EE-1D67528EAC7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79508" y="1600199"/>
            <a:ext cx="11073468" cy="2367794"/>
          </a:xfrm>
        </p:spPr>
        <p:txBody>
          <a:bodyPr/>
          <a:lstStyle/>
          <a:p>
            <a:r>
              <a:rPr lang="de-AT" dirty="0"/>
              <a:t>Investitionsklima Landwirtschaft</a:t>
            </a:r>
          </a:p>
        </p:txBody>
      </p:sp>
      <p:sp>
        <p:nvSpPr>
          <p:cNvPr id="3" name="Untertitel 2">
            <a:extLst>
              <a:ext uri="{FF2B5EF4-FFF2-40B4-BE49-F238E27FC236}">
                <a16:creationId xmlns:a16="http://schemas.microsoft.com/office/drawing/2014/main" id="{38E8911B-F39C-4A23-A23D-0F07747C6FD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4186106"/>
            <a:ext cx="9144000" cy="1071694"/>
          </a:xfrm>
        </p:spPr>
        <p:txBody>
          <a:bodyPr/>
          <a:lstStyle/>
          <a:p>
            <a:r>
              <a:rPr lang="de-AT" dirty="0"/>
              <a:t>Befragung im Mai 2021</a:t>
            </a:r>
          </a:p>
        </p:txBody>
      </p:sp>
      <p:pic>
        <p:nvPicPr>
          <p:cNvPr id="4" name="Picture 4">
            <a:extLst>
              <a:ext uri="{FF2B5EF4-FFF2-40B4-BE49-F238E27FC236}">
                <a16:creationId xmlns:a16="http://schemas.microsoft.com/office/drawing/2014/main" id="{5E358C34-2BD2-41BA-98FE-82A8F428412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298" t="30588" r="5389" b="25221"/>
          <a:stretch/>
        </p:blipFill>
        <p:spPr bwMode="auto">
          <a:xfrm>
            <a:off x="3528969" y="1353691"/>
            <a:ext cx="5134062" cy="12301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9507265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EA5008D-35E4-40FB-BDAE-C1B7F9AC35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AT" dirty="0"/>
              <a:t>Josef Penzinger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74B018EE-710C-43A4-9FDB-359D194A663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667771"/>
            <a:ext cx="7064229" cy="4603051"/>
          </a:xfrm>
        </p:spPr>
        <p:txBody>
          <a:bodyPr>
            <a:normAutofit/>
          </a:bodyPr>
          <a:lstStyle/>
          <a:p>
            <a:r>
              <a:rPr lang="de-AT" sz="2400" dirty="0"/>
              <a:t>Matura an der landwirtschaftlichen HBLA St. Florian</a:t>
            </a:r>
          </a:p>
          <a:p>
            <a:r>
              <a:rPr lang="de-AT" sz="2400" dirty="0"/>
              <a:t>Betriebsübernahme (60 ha, Schwerpunkt Ackerbau)</a:t>
            </a:r>
          </a:p>
          <a:p>
            <a:r>
              <a:rPr lang="de-AT" sz="2400" dirty="0"/>
              <a:t>Studium Agrarökonomik an der Universität für Bodenkultur</a:t>
            </a:r>
          </a:p>
          <a:p>
            <a:r>
              <a:rPr lang="de-AT" sz="2400" dirty="0"/>
              <a:t>Projektmitarbeiter an der Universität für Bodenkultur</a:t>
            </a:r>
          </a:p>
          <a:p>
            <a:r>
              <a:rPr lang="de-AT" sz="2400" dirty="0"/>
              <a:t>Produktmanager für Feldversuchstechnik, </a:t>
            </a:r>
            <a:r>
              <a:rPr lang="de-AT" sz="2400" dirty="0" err="1"/>
              <a:t>Wintersteiger</a:t>
            </a:r>
            <a:r>
              <a:rPr lang="de-AT" sz="2400" dirty="0"/>
              <a:t> AG</a:t>
            </a:r>
          </a:p>
          <a:p>
            <a:r>
              <a:rPr lang="de-AT" sz="2400" dirty="0"/>
              <a:t>Marketing Manager für Case IH und Steyr für Österreich, Schweiz und Slowenien bei </a:t>
            </a:r>
            <a:r>
              <a:rPr lang="de-AT" sz="2400" dirty="0" err="1"/>
              <a:t>CNHi</a:t>
            </a:r>
            <a:endParaRPr lang="de-AT" sz="2400" dirty="0"/>
          </a:p>
          <a:p>
            <a:r>
              <a:rPr lang="de-AT" sz="2400" dirty="0"/>
              <a:t>Geschäftsführer Steyr Center Nord GmbH</a:t>
            </a:r>
          </a:p>
          <a:p>
            <a:r>
              <a:rPr lang="de-AT" sz="2400" dirty="0"/>
              <a:t>Selbständiger Berater und Bauer</a:t>
            </a:r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73128AF4-39F2-413F-B657-D3C14EE911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24FB38-3DEB-45F6-81AE-381CFE6299EC}" type="slidenum">
              <a:rPr lang="de-AT" smtClean="0"/>
              <a:t>2</a:t>
            </a:fld>
            <a:endParaRPr lang="de-AT" dirty="0"/>
          </a:p>
        </p:txBody>
      </p:sp>
      <p:pic>
        <p:nvPicPr>
          <p:cNvPr id="6" name="Grafik 5">
            <a:extLst>
              <a:ext uri="{FF2B5EF4-FFF2-40B4-BE49-F238E27FC236}">
                <a16:creationId xmlns:a16="http://schemas.microsoft.com/office/drawing/2014/main" id="{18D4E17E-2726-4513-AAFE-879802EA6D6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flipH="1">
            <a:off x="8190087" y="1690688"/>
            <a:ext cx="2876054" cy="42985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4764387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9566EFE-7AA1-487A-BE07-3F5D6938CD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AT" dirty="0"/>
              <a:t>Agenda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85B56037-EA4B-4673-848D-96D4591A930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de-AT" sz="2400" dirty="0"/>
              <a:t>Marktforschung</a:t>
            </a:r>
          </a:p>
          <a:p>
            <a:r>
              <a:rPr lang="de-AT" sz="2400" dirty="0"/>
              <a:t>Methodik und Index</a:t>
            </a:r>
          </a:p>
          <a:p>
            <a:r>
              <a:rPr lang="de-AT" sz="2400" dirty="0"/>
              <a:t>Investitionsklima Landwirtschaft</a:t>
            </a:r>
          </a:p>
          <a:p>
            <a:pPr lvl="1"/>
            <a:r>
              <a:rPr lang="de-AT" sz="2000" dirty="0"/>
              <a:t>Stimmung und Zufriedenheit</a:t>
            </a:r>
          </a:p>
          <a:p>
            <a:pPr lvl="1"/>
            <a:r>
              <a:rPr lang="de-AT" sz="2000" dirty="0"/>
              <a:t>Positive und negative Einflussfaktoren</a:t>
            </a:r>
          </a:p>
          <a:p>
            <a:pPr lvl="1"/>
            <a:r>
              <a:rPr lang="de-AT" sz="2000" dirty="0"/>
              <a:t>Geplante Investitionen</a:t>
            </a:r>
          </a:p>
          <a:p>
            <a:pPr lvl="1"/>
            <a:r>
              <a:rPr lang="de-AT" sz="2000" dirty="0"/>
              <a:t>Gründe und Motive für Investition</a:t>
            </a:r>
          </a:p>
          <a:p>
            <a:pPr lvl="1"/>
            <a:r>
              <a:rPr lang="de-AT" sz="2000" dirty="0"/>
              <a:t>Wer kauft?</a:t>
            </a:r>
          </a:p>
          <a:p>
            <a:r>
              <a:rPr lang="de-AT" sz="2400" dirty="0"/>
              <a:t>Nutzung GPS-Lenksysteme und RTK-Signale</a:t>
            </a:r>
          </a:p>
          <a:p>
            <a:r>
              <a:rPr lang="de-AT" sz="2400" dirty="0"/>
              <a:t>Umfrage zu Kundenanfragen-Management</a:t>
            </a:r>
          </a:p>
          <a:p>
            <a:r>
              <a:rPr lang="de-AT" sz="2400" dirty="0"/>
              <a:t>Händlercheck – Was erwarten Landtechnikkunden von professionellen Händlern?</a:t>
            </a:r>
          </a:p>
          <a:p>
            <a:endParaRPr lang="de-AT" sz="2400" dirty="0"/>
          </a:p>
          <a:p>
            <a:pPr lvl="1"/>
            <a:endParaRPr lang="de-AT" sz="2000" dirty="0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6C2432E8-7B8C-4D2C-8044-436CA47EFD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24FB38-3DEB-45F6-81AE-381CFE6299EC}" type="slidenum">
              <a:rPr lang="de-AT" smtClean="0"/>
              <a:t>3</a:t>
            </a:fld>
            <a:endParaRPr lang="de-AT" dirty="0"/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B9FF61C1-B18D-4FBA-8800-FFAE32908EB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64745" y="1690688"/>
            <a:ext cx="4403005" cy="29335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8387909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81E6C8A-04F9-4C48-91AA-D22E2EE610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AT" dirty="0"/>
              <a:t>Marktforschung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412B0B0C-977F-48DB-A344-AD2618A8404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189527"/>
            <a:ext cx="6485389" cy="3987436"/>
          </a:xfrm>
        </p:spPr>
        <p:txBody>
          <a:bodyPr>
            <a:normAutofit/>
          </a:bodyPr>
          <a:lstStyle/>
          <a:p>
            <a:r>
              <a:rPr lang="de-AT" sz="2400" dirty="0"/>
              <a:t>Marktforschung</a:t>
            </a:r>
          </a:p>
          <a:p>
            <a:pPr lvl="1"/>
            <a:r>
              <a:rPr lang="de-AT" sz="2000" dirty="0"/>
              <a:t>zeigt vor allem Tendenzen, Trends und Entwicklungen</a:t>
            </a:r>
          </a:p>
          <a:p>
            <a:pPr lvl="1"/>
            <a:r>
              <a:rPr lang="de-AT" sz="2000" dirty="0"/>
              <a:t>selten die absolute Wahrheit</a:t>
            </a:r>
          </a:p>
          <a:p>
            <a:r>
              <a:rPr lang="de-AT" sz="2400" dirty="0"/>
              <a:t>Auswahl der Grundgesamtheit und der Stichprobe entscheidend</a:t>
            </a:r>
          </a:p>
          <a:p>
            <a:pPr lvl="1"/>
            <a:r>
              <a:rPr lang="de-AT" sz="2000" dirty="0"/>
              <a:t>Nutzer von Landwirt.com</a:t>
            </a:r>
          </a:p>
          <a:p>
            <a:pPr lvl="1"/>
            <a:r>
              <a:rPr lang="de-AT" sz="2000" dirty="0"/>
              <a:t>Online-Umfrage beeinflusst die Teilnahmemöglichkeit</a:t>
            </a:r>
          </a:p>
          <a:p>
            <a:pPr lvl="1"/>
            <a:r>
              <a:rPr lang="de-AT" sz="2000" dirty="0"/>
              <a:t>Zufällige Auswahl der Teilnehmer</a:t>
            </a:r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205ECF8B-71F5-4980-9100-40BADA2CB2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24FB38-3DEB-45F6-81AE-381CFE6299EC}" type="slidenum">
              <a:rPr lang="de-AT" smtClean="0"/>
              <a:t>4</a:t>
            </a:fld>
            <a:endParaRPr lang="de-AT" dirty="0"/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7A94F9CF-5675-497F-8DE6-2F48D294316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63930" y="2189527"/>
            <a:ext cx="3567479" cy="27490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3253342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1E56FA0-F8CB-4A41-B3EB-30E83AD657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AT" dirty="0"/>
              <a:t>Erklärung zum Index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49E34AE3-6954-4300-905F-F36D65F8433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198" y="1459684"/>
            <a:ext cx="6710693" cy="4966283"/>
          </a:xfrm>
        </p:spPr>
        <p:txBody>
          <a:bodyPr>
            <a:normAutofit/>
          </a:bodyPr>
          <a:lstStyle/>
          <a:p>
            <a:r>
              <a:rPr lang="de-AT" sz="2400" dirty="0"/>
              <a:t>Fragen mit verbalen Antworten werden mit einem Index dargestellt.</a:t>
            </a:r>
          </a:p>
          <a:p>
            <a:r>
              <a:rPr lang="de-AT" sz="2400" dirty="0"/>
              <a:t>Jeder Antwort wird ein Wert zugeordnet:</a:t>
            </a:r>
          </a:p>
          <a:p>
            <a:endParaRPr lang="de-AT" sz="2400" dirty="0"/>
          </a:p>
          <a:p>
            <a:r>
              <a:rPr lang="de-AT" sz="2400" dirty="0"/>
              <a:t>Der Wert wird mit der Anzahl der Antworten multipliziert und durch die Anzahl der Teilnehmer dividiert.</a:t>
            </a:r>
          </a:p>
          <a:p>
            <a:r>
              <a:rPr lang="de-AT" sz="2400" dirty="0"/>
              <a:t>Ziel ist ein konkreter Wert für jede Frage </a:t>
            </a:r>
            <a:r>
              <a:rPr lang="de-AT" sz="2400" dirty="0">
                <a:sym typeface="Wingdings" panose="05000000000000000000" pitchFamily="2" charset="2"/>
              </a:rPr>
              <a:t> Index</a:t>
            </a:r>
            <a:endParaRPr lang="de-AT" sz="2400" dirty="0"/>
          </a:p>
          <a:p>
            <a:r>
              <a:rPr lang="de-AT" sz="2400" dirty="0"/>
              <a:t>Der Index kann (theoretisch) jeden Wert zwischen +10 und -10 erreichen.</a:t>
            </a:r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F8FBE87B-0C88-4094-861A-FE0803C6F8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24FB38-3DEB-45F6-81AE-381CFE6299EC}" type="slidenum">
              <a:rPr lang="de-AT" smtClean="0"/>
              <a:t>5</a:t>
            </a:fld>
            <a:endParaRPr lang="de-AT" dirty="0"/>
          </a:p>
        </p:txBody>
      </p:sp>
      <p:pic>
        <p:nvPicPr>
          <p:cNvPr id="6" name="Grafik 5">
            <a:extLst>
              <a:ext uri="{FF2B5EF4-FFF2-40B4-BE49-F238E27FC236}">
                <a16:creationId xmlns:a16="http://schemas.microsoft.com/office/drawing/2014/main" id="{98CB21FA-2BCA-490A-B8C6-169B57EC805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94830" y="860484"/>
            <a:ext cx="3713032" cy="2030245"/>
          </a:xfrm>
          <a:prstGeom prst="rect">
            <a:avLst/>
          </a:prstGeom>
        </p:spPr>
      </p:pic>
      <p:pic>
        <p:nvPicPr>
          <p:cNvPr id="10" name="Grafik 9">
            <a:extLst>
              <a:ext uri="{FF2B5EF4-FFF2-40B4-BE49-F238E27FC236}">
                <a16:creationId xmlns:a16="http://schemas.microsoft.com/office/drawing/2014/main" id="{F232B199-0312-49BA-B965-029F205A9A9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90952" y="2640698"/>
            <a:ext cx="5544540" cy="500062"/>
          </a:xfrm>
          <a:prstGeom prst="rect">
            <a:avLst/>
          </a:prstGeom>
        </p:spPr>
      </p:pic>
      <p:sp>
        <p:nvSpPr>
          <p:cNvPr id="11" name="Inhaltsplatzhalter 2">
            <a:extLst>
              <a:ext uri="{FF2B5EF4-FFF2-40B4-BE49-F238E27FC236}">
                <a16:creationId xmlns:a16="http://schemas.microsoft.com/office/drawing/2014/main" id="{8D2522D5-06AB-4315-A053-6CD9225734DF}"/>
              </a:ext>
            </a:extLst>
          </p:cNvPr>
          <p:cNvSpPr txBox="1">
            <a:spLocks/>
          </p:cNvSpPr>
          <p:nvPr/>
        </p:nvSpPr>
        <p:spPr>
          <a:xfrm>
            <a:off x="838199" y="5433389"/>
            <a:ext cx="10980635" cy="97971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SzPct val="60000"/>
              <a:buFontTx/>
              <a:buBlip>
                <a:blip r:embed="rId4"/>
              </a:buBlip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6">
                  <a:lumMod val="50000"/>
                </a:schemeClr>
              </a:buClr>
              <a:buFont typeface="Wingdings" panose="05000000000000000000" pitchFamily="2" charset="2"/>
              <a:buChar char="§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6">
                  <a:lumMod val="75000"/>
                </a:schemeClr>
              </a:buClr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de-AT" sz="2400" dirty="0"/>
              <a:t>Bei +10 würden alle mit „sehr gut“, „sehr zufrieden“ etc. antworten.</a:t>
            </a:r>
          </a:p>
          <a:p>
            <a:r>
              <a:rPr lang="de-AT" sz="2400" dirty="0"/>
              <a:t>Bei -10 würden alle mit „sehr schlecht“, „sehr unzufrieden“ etc. antworten.</a:t>
            </a:r>
          </a:p>
        </p:txBody>
      </p:sp>
      <p:pic>
        <p:nvPicPr>
          <p:cNvPr id="12" name="Grafik 11">
            <a:extLst>
              <a:ext uri="{FF2B5EF4-FFF2-40B4-BE49-F238E27FC236}">
                <a16:creationId xmlns:a16="http://schemas.microsoft.com/office/drawing/2014/main" id="{2D1B50EF-69D3-4D6D-BBE8-9E8D0649BBB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594830" y="2890729"/>
            <a:ext cx="3758970" cy="22803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849990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7E5338A-FFE7-46BA-A4EF-7FB29C8D7A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AT" dirty="0"/>
              <a:t>Was wollten wir herausfinden?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CEEF8989-4742-4002-AE5F-819C5538180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de-AT" sz="2400" dirty="0"/>
              <a:t>Welche Investitionen planen Landtechnikkunden?</a:t>
            </a:r>
          </a:p>
          <a:p>
            <a:r>
              <a:rPr lang="de-AT" sz="2400" dirty="0"/>
              <a:t>Wer (welche Kundengruppe) plant welche Investition?</a:t>
            </a:r>
          </a:p>
          <a:p>
            <a:r>
              <a:rPr lang="de-AT" sz="2400" dirty="0"/>
              <a:t>Warum werden bestimmte Investitionen getätigt?</a:t>
            </a:r>
          </a:p>
          <a:p>
            <a:r>
              <a:rPr lang="de-AT" sz="2400" dirty="0"/>
              <a:t>Welche Auswirkungen auf den Landtechnikmarkt sind zu erwarten?</a:t>
            </a:r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23773D52-02E1-4B6E-904F-FECF7B901B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24FB38-3DEB-45F6-81AE-381CFE6299EC}" type="slidenum">
              <a:rPr lang="de-AT" smtClean="0"/>
              <a:t>6</a:t>
            </a:fld>
            <a:endParaRPr lang="de-AT" dirty="0"/>
          </a:p>
        </p:txBody>
      </p:sp>
      <p:pic>
        <p:nvPicPr>
          <p:cNvPr id="6" name="Grafik 5">
            <a:extLst>
              <a:ext uri="{FF2B5EF4-FFF2-40B4-BE49-F238E27FC236}">
                <a16:creationId xmlns:a16="http://schemas.microsoft.com/office/drawing/2014/main" id="{3D711EFC-CA6A-4574-9925-2980D09F294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56676" y="4185564"/>
            <a:ext cx="8478648" cy="18255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0690394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E3CBD8E-C229-4EB2-AC3B-FC3E6EB767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AT" dirty="0"/>
              <a:t>Fragen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C8A2D71A-5123-4DA8-A19D-E8C58751543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753298"/>
            <a:ext cx="10515600" cy="4603051"/>
          </a:xfrm>
        </p:spPr>
        <p:txBody>
          <a:bodyPr>
            <a:normAutofit/>
          </a:bodyPr>
          <a:lstStyle/>
          <a:p>
            <a:r>
              <a:rPr lang="de-DE" sz="2000" dirty="0"/>
              <a:t>Wie beurteilen Sie die derzeitige </a:t>
            </a:r>
            <a:r>
              <a:rPr lang="de-DE" sz="2000" b="1" dirty="0"/>
              <a:t>Stimmung</a:t>
            </a:r>
            <a:r>
              <a:rPr lang="de-DE" sz="2000" dirty="0"/>
              <a:t> in der Landwirtschaft?</a:t>
            </a:r>
          </a:p>
          <a:p>
            <a:r>
              <a:rPr lang="de-DE" sz="2000" dirty="0"/>
              <a:t>Wie </a:t>
            </a:r>
            <a:r>
              <a:rPr lang="de-DE" sz="2000" b="1" dirty="0"/>
              <a:t>zufrieden</a:t>
            </a:r>
            <a:r>
              <a:rPr lang="de-DE" sz="2000" dirty="0"/>
              <a:t> sind Sie mit Ihrem </a:t>
            </a:r>
            <a:r>
              <a:rPr lang="de-DE" sz="2000" b="1" dirty="0"/>
              <a:t>Betrieb</a:t>
            </a:r>
            <a:r>
              <a:rPr lang="de-DE" sz="2000" dirty="0"/>
              <a:t>/mit Ihrer betrieblichen Situation?</a:t>
            </a:r>
          </a:p>
          <a:p>
            <a:r>
              <a:rPr lang="de-DE" sz="2000" dirty="0"/>
              <a:t>Welche </a:t>
            </a:r>
            <a:r>
              <a:rPr lang="de-DE" sz="2000" b="1" dirty="0"/>
              <a:t>Produktionsschwerpunkte</a:t>
            </a:r>
            <a:r>
              <a:rPr lang="de-DE" sz="2000" dirty="0"/>
              <a:t> haben Sie?</a:t>
            </a:r>
          </a:p>
          <a:p>
            <a:r>
              <a:rPr lang="de-DE" sz="2000" dirty="0"/>
              <a:t>In welchem </a:t>
            </a:r>
            <a:r>
              <a:rPr lang="de-DE" sz="2000" b="1" dirty="0"/>
              <a:t>Bereich</a:t>
            </a:r>
            <a:r>
              <a:rPr lang="de-DE" sz="2000" dirty="0"/>
              <a:t> planen Sie die nächste </a:t>
            </a:r>
            <a:r>
              <a:rPr lang="de-DE" sz="2000" b="1" dirty="0"/>
              <a:t>Investition </a:t>
            </a:r>
            <a:r>
              <a:rPr lang="de-DE" sz="2000" dirty="0"/>
              <a:t>(egal wann)?</a:t>
            </a:r>
          </a:p>
          <a:p>
            <a:r>
              <a:rPr lang="de-DE" sz="2000" dirty="0"/>
              <a:t>Welche </a:t>
            </a:r>
            <a:r>
              <a:rPr lang="de-DE" sz="2000" b="1" dirty="0"/>
              <a:t>Gründe</a:t>
            </a:r>
            <a:r>
              <a:rPr lang="de-DE" sz="2000" dirty="0"/>
              <a:t> treffen für Ihre nächste Investition zu (egal wann sie stattfinden wird)?</a:t>
            </a:r>
          </a:p>
          <a:p>
            <a:r>
              <a:rPr lang="de-DE" sz="2000" dirty="0"/>
              <a:t>Wie groß ist die </a:t>
            </a:r>
            <a:r>
              <a:rPr lang="de-DE" sz="2000" b="1" dirty="0"/>
              <a:t>Wahrscheinlichkeit</a:t>
            </a:r>
            <a:r>
              <a:rPr lang="de-DE" sz="2000" dirty="0"/>
              <a:t>, dass Sie in den nächsten 6 Monaten eine </a:t>
            </a:r>
            <a:r>
              <a:rPr lang="de-DE" sz="2000" b="1" dirty="0"/>
              <a:t>Neumaschine</a:t>
            </a:r>
            <a:r>
              <a:rPr lang="de-DE" sz="2000" dirty="0"/>
              <a:t> kaufen?</a:t>
            </a:r>
          </a:p>
          <a:p>
            <a:r>
              <a:rPr lang="de-DE" sz="2000" dirty="0"/>
              <a:t>Wie groß ist die </a:t>
            </a:r>
            <a:r>
              <a:rPr lang="de-DE" sz="2000" b="1" dirty="0"/>
              <a:t>Wahrscheinlichkeit</a:t>
            </a:r>
            <a:r>
              <a:rPr lang="de-DE" sz="2000" dirty="0"/>
              <a:t>, dass Sie in den nächsten 6 Monaten eine </a:t>
            </a:r>
            <a:r>
              <a:rPr lang="de-DE" sz="2000" b="1" dirty="0"/>
              <a:t>Gebrauchtmaschine</a:t>
            </a:r>
            <a:r>
              <a:rPr lang="de-DE" sz="2000" dirty="0"/>
              <a:t> kaufen?</a:t>
            </a:r>
          </a:p>
          <a:p>
            <a:r>
              <a:rPr lang="de-DE" sz="2000" dirty="0"/>
              <a:t>Wird Ihr Betrieb aus derzeitiger Sicht in der nächsten Generation </a:t>
            </a:r>
            <a:r>
              <a:rPr lang="de-DE" sz="2000" b="1" dirty="0"/>
              <a:t>weiter geführt</a:t>
            </a:r>
            <a:r>
              <a:rPr lang="de-DE" sz="2000" dirty="0"/>
              <a:t>?</a:t>
            </a:r>
          </a:p>
          <a:p>
            <a:r>
              <a:rPr lang="de-DE" sz="2000" dirty="0"/>
              <a:t>In welchem </a:t>
            </a:r>
            <a:r>
              <a:rPr lang="de-DE" sz="2000" b="1" dirty="0"/>
              <a:t>Land</a:t>
            </a:r>
            <a:r>
              <a:rPr lang="de-DE" sz="2000" dirty="0"/>
              <a:t> sind Sie tätig?</a:t>
            </a:r>
          </a:p>
          <a:p>
            <a:r>
              <a:rPr lang="de-DE" sz="2000" dirty="0"/>
              <a:t>Wie </a:t>
            </a:r>
            <a:r>
              <a:rPr lang="de-DE" sz="2000" b="1" dirty="0"/>
              <a:t>alt</a:t>
            </a:r>
            <a:r>
              <a:rPr lang="de-DE" sz="2000" dirty="0"/>
              <a:t> sind Sie?</a:t>
            </a:r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48E58972-9EFA-4638-9956-1CF31C2FD2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24FB38-3DEB-45F6-81AE-381CFE6299EC}" type="slidenum">
              <a:rPr lang="de-AT" smtClean="0"/>
              <a:t>7</a:t>
            </a:fld>
            <a:endParaRPr lang="de-AT" dirty="0"/>
          </a:p>
        </p:txBody>
      </p:sp>
      <p:sp>
        <p:nvSpPr>
          <p:cNvPr id="5" name="Ellipse 4">
            <a:extLst>
              <a:ext uri="{FF2B5EF4-FFF2-40B4-BE49-F238E27FC236}">
                <a16:creationId xmlns:a16="http://schemas.microsoft.com/office/drawing/2014/main" id="{09DF03A1-D714-4366-950D-DB37226C9ED4}"/>
              </a:ext>
            </a:extLst>
          </p:cNvPr>
          <p:cNvSpPr/>
          <p:nvPr/>
        </p:nvSpPr>
        <p:spPr>
          <a:xfrm>
            <a:off x="6602136" y="2860646"/>
            <a:ext cx="1669409" cy="509631"/>
          </a:xfrm>
          <a:prstGeom prst="ellipse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AT"/>
          </a:p>
        </p:txBody>
      </p:sp>
      <p:sp>
        <p:nvSpPr>
          <p:cNvPr id="6" name="Ellipse 5">
            <a:extLst>
              <a:ext uri="{FF2B5EF4-FFF2-40B4-BE49-F238E27FC236}">
                <a16:creationId xmlns:a16="http://schemas.microsoft.com/office/drawing/2014/main" id="{AC36CB72-63FC-4FAF-9589-90B596EA87D7}"/>
              </a:ext>
            </a:extLst>
          </p:cNvPr>
          <p:cNvSpPr/>
          <p:nvPr/>
        </p:nvSpPr>
        <p:spPr>
          <a:xfrm>
            <a:off x="5638801" y="3597479"/>
            <a:ext cx="3152861" cy="643855"/>
          </a:xfrm>
          <a:prstGeom prst="ellipse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30707810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7E5338A-FFE7-46BA-A4EF-7FB29C8D7A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AT" dirty="0"/>
              <a:t>Was wollten wir herausfinden?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CEEF8989-4742-4002-AE5F-819C5538180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de-AT" sz="2400" dirty="0"/>
              <a:t>Welche Investitionen planen Landtechnikkunden?</a:t>
            </a:r>
          </a:p>
          <a:p>
            <a:r>
              <a:rPr lang="de-AT" sz="2400" dirty="0"/>
              <a:t>Wer (welche Kundengruppe) plant welche Investition?</a:t>
            </a:r>
          </a:p>
          <a:p>
            <a:r>
              <a:rPr lang="de-AT" sz="2400" dirty="0"/>
              <a:t>Warum werden bestimmte Investitionen getätigt?</a:t>
            </a:r>
          </a:p>
          <a:p>
            <a:r>
              <a:rPr lang="de-AT" sz="2400" dirty="0"/>
              <a:t>Welche Auswirkungen auf den Landtechnikmarkt sind zu erwarten?</a:t>
            </a:r>
          </a:p>
          <a:p>
            <a:endParaRPr lang="de-AT" sz="2400" dirty="0"/>
          </a:p>
          <a:p>
            <a:pPr marL="0" indent="0">
              <a:buNone/>
            </a:pPr>
            <a:r>
              <a:rPr lang="de-AT" sz="2400" dirty="0">
                <a:sym typeface="Wingdings" panose="05000000000000000000" pitchFamily="2" charset="2"/>
              </a:rPr>
              <a:t> 2 Antworten auf jede Frage:</a:t>
            </a:r>
          </a:p>
          <a:p>
            <a:pPr lvl="1"/>
            <a:r>
              <a:rPr lang="de-AT" sz="2000" dirty="0">
                <a:sym typeface="Wingdings" panose="05000000000000000000" pitchFamily="2" charset="2"/>
              </a:rPr>
              <a:t>Längerfristig: „egal wann“, Antworten aller Teilnehmer</a:t>
            </a:r>
          </a:p>
          <a:p>
            <a:pPr lvl="1"/>
            <a:r>
              <a:rPr lang="de-AT" sz="2000" dirty="0">
                <a:sym typeface="Wingdings" panose="05000000000000000000" pitchFamily="2" charset="2"/>
              </a:rPr>
              <a:t>Kurzfristig: „in den kommenden 6 Monaten“, Antworten der Teilnehmer, die angeben zu 80 oder 100 % eine Neumaschine zu kaufen</a:t>
            </a:r>
            <a:endParaRPr lang="de-AT" sz="2000" dirty="0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23773D52-02E1-4B6E-904F-FECF7B901B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24FB38-3DEB-45F6-81AE-381CFE6299EC}" type="slidenum">
              <a:rPr lang="de-AT" smtClean="0"/>
              <a:t>8</a:t>
            </a:fld>
            <a:endParaRPr lang="de-AT" dirty="0"/>
          </a:p>
        </p:txBody>
      </p:sp>
    </p:spTree>
    <p:extLst>
      <p:ext uri="{BB962C8B-B14F-4D97-AF65-F5344CB8AC3E}">
        <p14:creationId xmlns:p14="http://schemas.microsoft.com/office/powerpoint/2010/main" val="211268786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569CB50-A798-47D8-9C7D-DFE9C998C8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AT" dirty="0"/>
              <a:t>Beschreibung der Stichprobe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E8704443-9A67-4218-A959-D0BF6FFB265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265027"/>
            <a:ext cx="5369653" cy="3911935"/>
          </a:xfrm>
        </p:spPr>
        <p:txBody>
          <a:bodyPr>
            <a:normAutofit/>
          </a:bodyPr>
          <a:lstStyle/>
          <a:p>
            <a:r>
              <a:rPr lang="de-AT" sz="2400" dirty="0"/>
              <a:t>464 Teilnehmer</a:t>
            </a:r>
          </a:p>
          <a:p>
            <a:pPr lvl="1"/>
            <a:r>
              <a:rPr lang="de-AT" sz="2000" dirty="0"/>
              <a:t>348 Österreicher</a:t>
            </a:r>
          </a:p>
          <a:p>
            <a:pPr lvl="1"/>
            <a:r>
              <a:rPr lang="de-AT" sz="2000" dirty="0"/>
              <a:t>106 Deutsche</a:t>
            </a:r>
          </a:p>
          <a:p>
            <a:pPr lvl="1"/>
            <a:r>
              <a:rPr lang="de-AT" sz="2000" dirty="0"/>
              <a:t>6 Schweizer</a:t>
            </a:r>
          </a:p>
          <a:p>
            <a:pPr lvl="1"/>
            <a:r>
              <a:rPr lang="de-AT" sz="2000" dirty="0"/>
              <a:t>4 Teilnehmer aus anderen Ländern</a:t>
            </a:r>
          </a:p>
          <a:p>
            <a:r>
              <a:rPr lang="de-AT" sz="2400" dirty="0"/>
              <a:t>Verteilt über alle Altersklassen</a:t>
            </a:r>
          </a:p>
          <a:p>
            <a:r>
              <a:rPr lang="de-AT" sz="2400" dirty="0"/>
              <a:t>Großteil der Betriebe, die weitergeführt werden </a:t>
            </a:r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79994A20-0BC1-48D0-8EE3-28B066EFAD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24FB38-3DEB-45F6-81AE-381CFE6299EC}" type="slidenum">
              <a:rPr lang="de-AT" smtClean="0"/>
              <a:t>9</a:t>
            </a:fld>
            <a:endParaRPr lang="de-AT" dirty="0"/>
          </a:p>
        </p:txBody>
      </p:sp>
      <p:pic>
        <p:nvPicPr>
          <p:cNvPr id="9" name="Grafik 8">
            <a:extLst>
              <a:ext uri="{FF2B5EF4-FFF2-40B4-BE49-F238E27FC236}">
                <a16:creationId xmlns:a16="http://schemas.microsoft.com/office/drawing/2014/main" id="{CD33E362-5B0B-46F4-8637-59126A0F2221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4229415" y="1349799"/>
            <a:ext cx="3145858" cy="1838489"/>
          </a:xfrm>
          <a:prstGeom prst="rect">
            <a:avLst/>
          </a:prstGeom>
        </p:spPr>
      </p:pic>
      <p:pic>
        <p:nvPicPr>
          <p:cNvPr id="11" name="Grafik 10">
            <a:extLst>
              <a:ext uri="{FF2B5EF4-FFF2-40B4-BE49-F238E27FC236}">
                <a16:creationId xmlns:a16="http://schemas.microsoft.com/office/drawing/2014/main" id="{45C6BEC9-4E6F-44DE-A2C9-3B384BA4EB7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75273" y="1349799"/>
            <a:ext cx="4332024" cy="2540754"/>
          </a:xfrm>
          <a:prstGeom prst="rect">
            <a:avLst/>
          </a:prstGeom>
        </p:spPr>
      </p:pic>
      <p:pic>
        <p:nvPicPr>
          <p:cNvPr id="12" name="Grafik 11">
            <a:extLst>
              <a:ext uri="{FF2B5EF4-FFF2-40B4-BE49-F238E27FC236}">
                <a16:creationId xmlns:a16="http://schemas.microsoft.com/office/drawing/2014/main" id="{649FF500-415E-4971-BFF9-E3F8CD2332E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75273" y="3890553"/>
            <a:ext cx="4332024" cy="25232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0122694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1B6F81D-3586-4218-84CB-D5C968B4FA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AT" dirty="0"/>
              <a:t>Beschreibung der Stichprobe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AE0945F8-EBE3-4A71-B6C9-A5BAFA483CD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5411598" cy="4351338"/>
          </a:xfrm>
        </p:spPr>
        <p:txBody>
          <a:bodyPr>
            <a:normAutofit/>
          </a:bodyPr>
          <a:lstStyle/>
          <a:p>
            <a:r>
              <a:rPr lang="de-AT" sz="2400" dirty="0"/>
              <a:t>Ackerbau, Grünland und Forst erwartungsgemäß stark vertreten</a:t>
            </a:r>
          </a:p>
          <a:p>
            <a:r>
              <a:rPr lang="de-AT" sz="2400" dirty="0"/>
              <a:t>Dieses Mal sind Grünlandbetriebe stärker vertreten und Ackerbaubetriebe weniger.</a:t>
            </a:r>
          </a:p>
          <a:p>
            <a:r>
              <a:rPr lang="de-AT" sz="2400" dirty="0"/>
              <a:t>Rinderhaltung sehr stark repräsentiert</a:t>
            </a:r>
          </a:p>
          <a:p>
            <a:r>
              <a:rPr lang="de-AT" sz="2400" dirty="0"/>
              <a:t>Betriebsgröße wurde nicht abgefragt </a:t>
            </a:r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50475DF0-8A2C-41C0-88F2-D3CB7763BF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24FB38-3DEB-45F6-81AE-381CFE6299EC}" type="slidenum">
              <a:rPr lang="de-AT" smtClean="0"/>
              <a:t>10</a:t>
            </a:fld>
            <a:endParaRPr lang="de-AT" dirty="0"/>
          </a:p>
        </p:txBody>
      </p:sp>
      <p:pic>
        <p:nvPicPr>
          <p:cNvPr id="6" name="Grafik 5">
            <a:extLst>
              <a:ext uri="{FF2B5EF4-FFF2-40B4-BE49-F238E27FC236}">
                <a16:creationId xmlns:a16="http://schemas.microsoft.com/office/drawing/2014/main" id="{0C7DE321-02A9-45FE-8631-364D70467BA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13409" y="1475037"/>
            <a:ext cx="4815986" cy="47792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2258508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E6D918D-18C1-48C0-8145-DA4212692E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Zufriedenheit mit bisherigem Umsatz</a:t>
            </a:r>
            <a:endParaRPr lang="de-AT" dirty="0"/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84507CE3-B78D-4453-B516-6D222C36529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348917"/>
            <a:ext cx="10515600" cy="3828046"/>
          </a:xfrm>
        </p:spPr>
        <p:txBody>
          <a:bodyPr/>
          <a:lstStyle/>
          <a:p>
            <a:r>
              <a:rPr lang="de-DE" dirty="0"/>
              <a:t>Ich bin mit unserem derzeitigen Umsatz</a:t>
            </a:r>
          </a:p>
          <a:p>
            <a:pPr lvl="1"/>
            <a:r>
              <a:rPr lang="de-DE" dirty="0"/>
              <a:t>Sehr zufrieden</a:t>
            </a:r>
          </a:p>
          <a:p>
            <a:pPr lvl="1"/>
            <a:r>
              <a:rPr lang="de-DE" dirty="0"/>
              <a:t>Zufrieden</a:t>
            </a:r>
          </a:p>
          <a:p>
            <a:pPr lvl="1"/>
            <a:r>
              <a:rPr lang="de-DE" dirty="0"/>
              <a:t>Eher zufrieden</a:t>
            </a:r>
          </a:p>
          <a:p>
            <a:pPr lvl="1"/>
            <a:r>
              <a:rPr lang="de-DE" dirty="0"/>
              <a:t>Eher unzufrieden</a:t>
            </a:r>
          </a:p>
          <a:p>
            <a:pPr lvl="1"/>
            <a:r>
              <a:rPr lang="de-DE" dirty="0"/>
              <a:t>Unzufrieden</a:t>
            </a:r>
          </a:p>
          <a:p>
            <a:pPr lvl="1"/>
            <a:r>
              <a:rPr lang="de-DE" dirty="0"/>
              <a:t>Sehr unzufrieden</a:t>
            </a:r>
            <a:endParaRPr lang="de-AT" dirty="0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CA6A018B-1D7B-4E51-A870-C6206CB8D0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24FB38-3DEB-45F6-81AE-381CFE6299EC}" type="slidenum">
              <a:rPr lang="de-AT" smtClean="0"/>
              <a:t>11</a:t>
            </a:fld>
            <a:endParaRPr lang="de-AT" dirty="0"/>
          </a:p>
        </p:txBody>
      </p:sp>
    </p:spTree>
    <p:extLst>
      <p:ext uri="{BB962C8B-B14F-4D97-AF65-F5344CB8AC3E}">
        <p14:creationId xmlns:p14="http://schemas.microsoft.com/office/powerpoint/2010/main" val="278904650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2AE60CD-A8CD-4485-802A-E84AAEAFA6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Umsatzerwartung</a:t>
            </a:r>
            <a:br>
              <a:rPr lang="de-DE" dirty="0"/>
            </a:br>
            <a:r>
              <a:rPr lang="de-DE" dirty="0"/>
              <a:t>in den kommenden 6 Monaten</a:t>
            </a:r>
            <a:endParaRPr lang="de-AT" dirty="0"/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351847D5-3789-4C8E-AF16-5112E96F263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390861"/>
            <a:ext cx="10515600" cy="3786101"/>
          </a:xfrm>
        </p:spPr>
        <p:txBody>
          <a:bodyPr/>
          <a:lstStyle/>
          <a:p>
            <a:r>
              <a:rPr lang="de-DE" dirty="0"/>
              <a:t>Ich erwarte, dass unser Umsatz in den kommenden 6 Monaten</a:t>
            </a:r>
          </a:p>
          <a:p>
            <a:pPr lvl="1"/>
            <a:r>
              <a:rPr lang="de-DE" dirty="0"/>
              <a:t>Stark steigt</a:t>
            </a:r>
          </a:p>
          <a:p>
            <a:pPr lvl="1"/>
            <a:r>
              <a:rPr lang="de-DE" dirty="0"/>
              <a:t>Steigt</a:t>
            </a:r>
          </a:p>
          <a:p>
            <a:pPr lvl="1"/>
            <a:r>
              <a:rPr lang="de-DE" dirty="0"/>
              <a:t>Eher steigt</a:t>
            </a:r>
          </a:p>
          <a:p>
            <a:pPr lvl="1"/>
            <a:r>
              <a:rPr lang="de-DE" dirty="0"/>
              <a:t>Eher sinkt</a:t>
            </a:r>
          </a:p>
          <a:p>
            <a:pPr lvl="1"/>
            <a:r>
              <a:rPr lang="de-DE" dirty="0"/>
              <a:t>Sinkt</a:t>
            </a:r>
          </a:p>
          <a:p>
            <a:pPr lvl="1"/>
            <a:r>
              <a:rPr lang="de-DE" dirty="0"/>
              <a:t>Stark sinkt</a:t>
            </a:r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52258871-4C93-46B7-ABE8-71630DD16F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24FB38-3DEB-45F6-81AE-381CFE6299EC}" type="slidenum">
              <a:rPr lang="de-AT" smtClean="0"/>
              <a:t>12</a:t>
            </a:fld>
            <a:endParaRPr lang="de-AT" dirty="0"/>
          </a:p>
        </p:txBody>
      </p:sp>
    </p:spTree>
    <p:extLst>
      <p:ext uri="{BB962C8B-B14F-4D97-AF65-F5344CB8AC3E}">
        <p14:creationId xmlns:p14="http://schemas.microsoft.com/office/powerpoint/2010/main" val="240481000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BBD1FAF-3F0C-4FBF-AAF3-268266B4E9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AT" dirty="0"/>
              <a:t>Stimmung in der Landwirtschaft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D6FB8099-B6CC-4271-AFE1-B125EE67195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199" y="1685678"/>
            <a:ext cx="6401499" cy="4351338"/>
          </a:xfrm>
        </p:spPr>
        <p:txBody>
          <a:bodyPr>
            <a:normAutofit lnSpcReduction="10000"/>
          </a:bodyPr>
          <a:lstStyle/>
          <a:p>
            <a:r>
              <a:rPr lang="de-AT" sz="2400" dirty="0"/>
              <a:t>Index für Österreich  von -2,04 auf -0,14 gestiegen</a:t>
            </a:r>
          </a:p>
          <a:p>
            <a:r>
              <a:rPr lang="de-AT" sz="2400" dirty="0"/>
              <a:t>Index für Deutschland von -4,00 auf -2,72 gestiegen</a:t>
            </a:r>
          </a:p>
          <a:p>
            <a:r>
              <a:rPr lang="de-AT" sz="2400" dirty="0"/>
              <a:t>Die Stimmung bei denen, die vor haben zu investieren ist kaum noch besser als im Durchschnitt; außer bei den Neumaschinenverkäufern in Deutschland (Anstieg von -2,80 auf 1,67)</a:t>
            </a:r>
          </a:p>
          <a:p>
            <a:r>
              <a:rPr lang="de-AT" sz="2400" dirty="0"/>
              <a:t>Mit wenigen Ausnahmen (Grünland, Obst und Wein in Deutschland) steigt die Stimmung in allen Produktionsbereichen.</a:t>
            </a:r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76932A96-7C01-4922-802A-5FDD1AEC68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24FB38-3DEB-45F6-81AE-381CFE6299EC}" type="slidenum">
              <a:rPr lang="de-AT" smtClean="0"/>
              <a:t>13</a:t>
            </a:fld>
            <a:endParaRPr lang="de-AT" dirty="0"/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6DEA1E56-0447-4F38-B26C-0B7E95604B6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24256" y="1432452"/>
            <a:ext cx="4272667" cy="2456470"/>
          </a:xfrm>
          <a:prstGeom prst="rect">
            <a:avLst/>
          </a:prstGeom>
        </p:spPr>
      </p:pic>
      <p:pic>
        <p:nvPicPr>
          <p:cNvPr id="6" name="Grafik 5">
            <a:extLst>
              <a:ext uri="{FF2B5EF4-FFF2-40B4-BE49-F238E27FC236}">
                <a16:creationId xmlns:a16="http://schemas.microsoft.com/office/drawing/2014/main" id="{E7D3A6BF-C50D-4136-A555-7907EFB1D70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24256" y="3888921"/>
            <a:ext cx="4272668" cy="27186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785908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59ED8FD-8C00-4C72-B832-8E68BF6C94F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AT" dirty="0"/>
              <a:t>Zufriedenheit mit dem eigenen Betrieb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8455040C-75FC-46BD-ABDC-BD012D4B177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4"/>
            <a:ext cx="6636391" cy="4530725"/>
          </a:xfrm>
        </p:spPr>
        <p:txBody>
          <a:bodyPr>
            <a:normAutofit/>
          </a:bodyPr>
          <a:lstStyle/>
          <a:p>
            <a:r>
              <a:rPr lang="de-AT" sz="2400" dirty="0"/>
              <a:t>Der Index für die Zufriedenheit mit dem eigenen Betrieb steigt in</a:t>
            </a:r>
          </a:p>
          <a:p>
            <a:pPr lvl="1"/>
            <a:r>
              <a:rPr lang="de-AT" sz="2000" dirty="0"/>
              <a:t>Österreich von 0,78 auf 2,03</a:t>
            </a:r>
          </a:p>
          <a:p>
            <a:pPr lvl="1"/>
            <a:r>
              <a:rPr lang="de-AT" sz="2000" dirty="0"/>
              <a:t>Deutschland von -0,39 auf 1,05</a:t>
            </a:r>
          </a:p>
          <a:p>
            <a:pPr lvl="1"/>
            <a:r>
              <a:rPr lang="de-AT" sz="2000" dirty="0"/>
              <a:t>gesamt von 0,60 auf 1,78</a:t>
            </a:r>
          </a:p>
          <a:p>
            <a:r>
              <a:rPr lang="de-AT" sz="2400" dirty="0"/>
              <a:t>Durch den allgemeinen Anstieg werden die Unterschiede zu den Investitionswilligen kleiner.</a:t>
            </a:r>
          </a:p>
          <a:p>
            <a:r>
              <a:rPr lang="de-AT" sz="2400" dirty="0"/>
              <a:t>Die Zufriedenheit ist bei den </a:t>
            </a:r>
            <a:r>
              <a:rPr lang="de-AT" sz="2400" dirty="0" err="1"/>
              <a:t>Investierern</a:t>
            </a:r>
            <a:r>
              <a:rPr lang="de-AT" sz="2400" dirty="0"/>
              <a:t> aber derzeit trotzdem rund doppelt so hoch.</a:t>
            </a:r>
          </a:p>
          <a:p>
            <a:r>
              <a:rPr lang="de-AT" sz="2400" dirty="0"/>
              <a:t>Die Zufriedenheit steigt in allen Produktionsbereichen, am deutlichsten bei den tierhaltenden Betrieben.</a:t>
            </a:r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6653F824-5DDE-47C4-A98C-56242C3AEB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24FB38-3DEB-45F6-81AE-381CFE6299EC}" type="slidenum">
              <a:rPr lang="de-AT" smtClean="0"/>
              <a:t>14</a:t>
            </a:fld>
            <a:endParaRPr lang="de-AT" dirty="0"/>
          </a:p>
        </p:txBody>
      </p:sp>
      <p:pic>
        <p:nvPicPr>
          <p:cNvPr id="9" name="Grafik 8">
            <a:extLst>
              <a:ext uri="{FF2B5EF4-FFF2-40B4-BE49-F238E27FC236}">
                <a16:creationId xmlns:a16="http://schemas.microsoft.com/office/drawing/2014/main" id="{48829E5B-6C33-46AA-9A73-151FC0367A9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24255" y="1427237"/>
            <a:ext cx="4272668" cy="2460656"/>
          </a:xfrm>
          <a:prstGeom prst="rect">
            <a:avLst/>
          </a:prstGeom>
        </p:spPr>
      </p:pic>
      <p:pic>
        <p:nvPicPr>
          <p:cNvPr id="6" name="Grafik 5">
            <a:extLst>
              <a:ext uri="{FF2B5EF4-FFF2-40B4-BE49-F238E27FC236}">
                <a16:creationId xmlns:a16="http://schemas.microsoft.com/office/drawing/2014/main" id="{1938EED1-319F-4EC7-84C4-8F5907262CF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24255" y="3887893"/>
            <a:ext cx="4272668" cy="27186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146850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9C84818-59A7-450F-8DE3-529D22988B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AT" dirty="0"/>
              <a:t>Zufriedenheit mit dem eigenen Betrieb</a:t>
            </a:r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D336BC2C-C592-461D-8082-81A7DBE2F2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24FB38-3DEB-45F6-81AE-381CFE6299EC}" type="slidenum">
              <a:rPr lang="de-AT" smtClean="0"/>
              <a:t>15</a:t>
            </a:fld>
            <a:endParaRPr lang="de-AT" dirty="0"/>
          </a:p>
        </p:txBody>
      </p:sp>
      <p:pic>
        <p:nvPicPr>
          <p:cNvPr id="3" name="Grafik 2">
            <a:extLst>
              <a:ext uri="{FF2B5EF4-FFF2-40B4-BE49-F238E27FC236}">
                <a16:creationId xmlns:a16="http://schemas.microsoft.com/office/drawing/2014/main" id="{1EFF4DCD-8CE9-43D9-B220-B0705545C9E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58320" y="1560126"/>
            <a:ext cx="8675360" cy="46943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9644774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AF106B7-7FF0-4133-9EBD-FFE88D719A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AT" dirty="0"/>
              <a:t>Positive Einflussfaktoren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92AD3F2B-342C-4F2B-BE70-0B99D40B8B5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de-AT" sz="2400" dirty="0"/>
              <a:t>Fast ein Viertel sehen die derzeit höheren Preise für landwirtschaftliche Produkte sehr positiv.</a:t>
            </a:r>
          </a:p>
          <a:p>
            <a:r>
              <a:rPr lang="de-AT" sz="2400" dirty="0"/>
              <a:t>Bei etwa genau so vielen wirken sich bestimmte Betriebszweige besonders positiv aus, insbesondere die Direktvermarktung</a:t>
            </a:r>
          </a:p>
          <a:p>
            <a:r>
              <a:rPr lang="de-AT" sz="2400" dirty="0"/>
              <a:t>Trend zu mehr Regionalität, 12 % der Antworten</a:t>
            </a:r>
          </a:p>
          <a:p>
            <a:r>
              <a:rPr lang="de-AT" sz="2400" dirty="0"/>
              <a:t>Eigene, betriebsindividuelle Stärken, oft als Folge von getroffenen Entscheidungen, 8 %</a:t>
            </a:r>
          </a:p>
          <a:p>
            <a:r>
              <a:rPr lang="de-AT" sz="2400" dirty="0"/>
              <a:t>Investitionsförderungen, 6 %</a:t>
            </a:r>
          </a:p>
          <a:p>
            <a:r>
              <a:rPr lang="de-AT" sz="2400" dirty="0"/>
              <a:t>Gute außerlandwirtschaftliche Erwerbssituation, 4 %</a:t>
            </a:r>
          </a:p>
          <a:p>
            <a:r>
              <a:rPr lang="de-AT" sz="2400" dirty="0"/>
              <a:t>Wetter, 3 %</a:t>
            </a:r>
          </a:p>
          <a:p>
            <a:r>
              <a:rPr lang="de-AT" sz="2400" dirty="0"/>
              <a:t>Diverse andere Faktoren, wie mehr Zeit für die Landwirtschaft durch Kurzarbeit im Nebenerwerb, keine Schulden, niedrige Zinsen, die Familiensituation, Öffnungen nach Corona, Gesundheit</a:t>
            </a:r>
          </a:p>
          <a:p>
            <a:endParaRPr lang="de-AT" sz="2400" dirty="0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3B77A2D9-8ACF-4303-9288-018553BFB7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24FB38-3DEB-45F6-81AE-381CFE6299EC}" type="slidenum">
              <a:rPr lang="de-AT" smtClean="0"/>
              <a:t>16</a:t>
            </a:fld>
            <a:endParaRPr lang="de-AT" dirty="0"/>
          </a:p>
        </p:txBody>
      </p:sp>
    </p:spTree>
    <p:extLst>
      <p:ext uri="{BB962C8B-B14F-4D97-AF65-F5344CB8AC3E}">
        <p14:creationId xmlns:p14="http://schemas.microsoft.com/office/powerpoint/2010/main" val="3513077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5170197-F9D8-4DC4-8814-E29FF08626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AT" dirty="0"/>
              <a:t>Negative Einflussfaktoren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6278AC73-81B9-46A4-9D8D-69DEFC32EB6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199" y="1825625"/>
            <a:ext cx="11057390" cy="4351338"/>
          </a:xfrm>
        </p:spPr>
        <p:txBody>
          <a:bodyPr>
            <a:normAutofit fontScale="92500" lnSpcReduction="20000"/>
          </a:bodyPr>
          <a:lstStyle/>
          <a:p>
            <a:r>
              <a:rPr lang="de-AT" sz="2400" dirty="0"/>
              <a:t>Hohe Kosten</a:t>
            </a:r>
          </a:p>
          <a:p>
            <a:pPr lvl="1"/>
            <a:r>
              <a:rPr lang="de-AT" sz="2000" dirty="0"/>
              <a:t>vor allem für Betriebsmittel (33 %), Futtermittel (davon 10 %)</a:t>
            </a:r>
          </a:p>
          <a:p>
            <a:pPr lvl="1"/>
            <a:r>
              <a:rPr lang="de-AT" sz="2000" dirty="0"/>
              <a:t>Baukosten (15 %), Maschinen (12 %), Reparaturen (6 %)</a:t>
            </a:r>
          </a:p>
          <a:p>
            <a:pPr lvl="1"/>
            <a:r>
              <a:rPr lang="de-AT" sz="2000" dirty="0"/>
              <a:t>Pachtpreise (2 %)</a:t>
            </a:r>
          </a:p>
          <a:p>
            <a:pPr lvl="1"/>
            <a:r>
              <a:rPr lang="de-AT" sz="2000" dirty="0"/>
              <a:t>Sozialversicherungsbeiträge (6 %), nur österreichische Antworten</a:t>
            </a:r>
          </a:p>
          <a:p>
            <a:r>
              <a:rPr lang="de-AT" sz="2400" dirty="0"/>
              <a:t>Niedrige Produktpreise, insbesondere bei Milch und bei Bioprodukten, 30 %</a:t>
            </a:r>
          </a:p>
          <a:p>
            <a:r>
              <a:rPr lang="de-AT" sz="2400" dirty="0"/>
              <a:t>Wachsende Zahl an Vorschriften, dadurch mehr Bürokratie und höhere Kosten, 15 %</a:t>
            </a:r>
          </a:p>
          <a:p>
            <a:r>
              <a:rPr lang="de-AT" sz="2400" dirty="0"/>
              <a:t>Corona und die damit verbundenen Lockdowns, 13 %</a:t>
            </a:r>
          </a:p>
          <a:p>
            <a:r>
              <a:rPr lang="de-AT" sz="2400" dirty="0"/>
              <a:t>Unsicherheit, vor allem durch fehlende Planungssicherheit wegen der nicht abgeschlossenen GAP-Reform, 6 %</a:t>
            </a:r>
          </a:p>
          <a:p>
            <a:r>
              <a:rPr lang="de-AT" sz="2400" dirty="0"/>
              <a:t>Zu wenig Verständnis in der Bevölkerung (4 %), NGOs und Medien und deren Aktivitäten (jeweils 2 %)</a:t>
            </a:r>
          </a:p>
          <a:p>
            <a:r>
              <a:rPr lang="de-AT" sz="2400" dirty="0"/>
              <a:t>Diverse andere Faktoren wie das Wetter (3 %), steigende Arbeitsbelastung (2 %), schwierige Personalsuche (1 %), zu geringe Flächenausstattung (1 %), Wolf (1 %) etc.</a:t>
            </a:r>
          </a:p>
          <a:p>
            <a:endParaRPr lang="de-AT" sz="2400" dirty="0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F4DF405F-3515-4163-8DF6-6D112CC3AE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24FB38-3DEB-45F6-81AE-381CFE6299EC}" type="slidenum">
              <a:rPr lang="de-AT" smtClean="0"/>
              <a:t>17</a:t>
            </a:fld>
            <a:endParaRPr lang="de-AT" dirty="0"/>
          </a:p>
        </p:txBody>
      </p:sp>
    </p:spTree>
    <p:extLst>
      <p:ext uri="{BB962C8B-B14F-4D97-AF65-F5344CB8AC3E}">
        <p14:creationId xmlns:p14="http://schemas.microsoft.com/office/powerpoint/2010/main" val="18595893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A84F0E9-BA99-4E45-9A76-BCF0DB57D7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AT" dirty="0"/>
              <a:t>Investitionswahrscheinlichkeit alle Neu- und Gebrauchtmaschinen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AEE090FC-68B5-45E8-B902-B82002A1EF8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6938394" cy="4351338"/>
          </a:xfrm>
        </p:spPr>
        <p:txBody>
          <a:bodyPr>
            <a:normAutofit/>
          </a:bodyPr>
          <a:lstStyle/>
          <a:p>
            <a:r>
              <a:rPr lang="de-AT" sz="2400" dirty="0"/>
              <a:t>Die Wahrscheinlichkeit für Investitionen in den kommenden 6 Monaten</a:t>
            </a:r>
          </a:p>
          <a:p>
            <a:pPr lvl="1"/>
            <a:r>
              <a:rPr lang="de-AT" sz="2000" dirty="0"/>
              <a:t>bleibt bei Neumaschinen in Deutschland stabil</a:t>
            </a:r>
          </a:p>
          <a:p>
            <a:pPr lvl="1"/>
            <a:r>
              <a:rPr lang="de-AT" sz="2000" dirty="0"/>
              <a:t>steigt bei leicht Gebrauchtmaschinen in Deutschland</a:t>
            </a:r>
          </a:p>
          <a:p>
            <a:pPr lvl="1"/>
            <a:r>
              <a:rPr lang="de-AT" sz="2000" dirty="0"/>
              <a:t>geht in Österreich bei Neu- und Gebrauchtmaschinen deutlich zurück</a:t>
            </a:r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39A98FE1-6C72-4860-B292-0C815517B2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24FB38-3DEB-45F6-81AE-381CFE6299EC}" type="slidenum">
              <a:rPr lang="de-AT" smtClean="0"/>
              <a:t>18</a:t>
            </a:fld>
            <a:endParaRPr lang="de-AT" dirty="0"/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3A6224F0-FA2B-4AEA-BD39-F56035E748C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852095" y="1825625"/>
            <a:ext cx="3937894" cy="2267857"/>
          </a:xfrm>
          <a:prstGeom prst="rect">
            <a:avLst/>
          </a:prstGeom>
        </p:spPr>
      </p:pic>
      <p:pic>
        <p:nvPicPr>
          <p:cNvPr id="6" name="Grafik 5">
            <a:extLst>
              <a:ext uri="{FF2B5EF4-FFF2-40B4-BE49-F238E27FC236}">
                <a16:creationId xmlns:a16="http://schemas.microsoft.com/office/drawing/2014/main" id="{64E14564-0A77-4AF8-BE03-96BA383CEB1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852095" y="4084636"/>
            <a:ext cx="3937894" cy="2271714"/>
          </a:xfrm>
          <a:prstGeom prst="rect">
            <a:avLst/>
          </a:prstGeom>
        </p:spPr>
      </p:pic>
      <p:pic>
        <p:nvPicPr>
          <p:cNvPr id="7" name="Grafik 6">
            <a:extLst>
              <a:ext uri="{FF2B5EF4-FFF2-40B4-BE49-F238E27FC236}">
                <a16:creationId xmlns:a16="http://schemas.microsoft.com/office/drawing/2014/main" id="{667F1AC6-498C-40F2-AF6E-E74E41A6026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58904" y="3766656"/>
            <a:ext cx="4041490" cy="25896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3023315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5B78121-946D-4BBD-9105-8CB1BF0BB4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AT" dirty="0"/>
              <a:t>Produktgruppen</a:t>
            </a:r>
            <a:br>
              <a:rPr lang="de-AT" dirty="0"/>
            </a:br>
            <a:r>
              <a:rPr lang="de-AT" dirty="0"/>
              <a:t>mit steigendem Auftragseingang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30DBDF73-1DD4-4E8B-8797-322C5B42EDC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de-DE" dirty="0"/>
              <a:t>Bei welchen Produktgruppen erwarten Sie, dass die Auftragseingänge in den kommenden 6 Monaten am stärksten steigen?</a:t>
            </a:r>
          </a:p>
          <a:p>
            <a:pPr lvl="1"/>
            <a:r>
              <a:rPr lang="de-DE" dirty="0"/>
              <a:t>Traktor</a:t>
            </a:r>
          </a:p>
          <a:p>
            <a:pPr lvl="1"/>
            <a:r>
              <a:rPr lang="de-DE" dirty="0"/>
              <a:t>Ackerbautechnik</a:t>
            </a:r>
          </a:p>
          <a:p>
            <a:pPr lvl="1"/>
            <a:r>
              <a:rPr lang="de-DE" dirty="0"/>
              <a:t>Grünlandtechnik</a:t>
            </a:r>
          </a:p>
          <a:p>
            <a:pPr lvl="1"/>
            <a:r>
              <a:rPr lang="de-DE" dirty="0"/>
              <a:t>Digitale Technik für die Außenwirtschaft (z.B. GPS-Lenksystem)</a:t>
            </a:r>
          </a:p>
          <a:p>
            <a:pPr lvl="1"/>
            <a:r>
              <a:rPr lang="de-DE" dirty="0"/>
              <a:t>Technik zur Gülle-, Mist- oder Kompostausbringung</a:t>
            </a:r>
          </a:p>
          <a:p>
            <a:pPr lvl="1"/>
            <a:r>
              <a:rPr lang="de-DE" dirty="0"/>
              <a:t>Forsttechnik</a:t>
            </a:r>
          </a:p>
          <a:p>
            <a:pPr lvl="1"/>
            <a:r>
              <a:rPr lang="de-DE" dirty="0"/>
              <a:t>Hof- und Stalltechnik, Innenmechanisierung</a:t>
            </a:r>
          </a:p>
          <a:p>
            <a:pPr lvl="1"/>
            <a:r>
              <a:rPr lang="de-DE" dirty="0"/>
              <a:t>Digitale Technik für die Innenwirtschaft (z.B. Melkroboter)</a:t>
            </a:r>
          </a:p>
          <a:p>
            <a:pPr marL="0" indent="0">
              <a:buNone/>
            </a:pPr>
            <a:endParaRPr lang="de-AT" sz="2400" dirty="0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2CD0A9E9-C206-4A6A-81AF-8F6625D08D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24FB38-3DEB-45F6-81AE-381CFE6299EC}" type="slidenum">
              <a:rPr lang="de-AT" smtClean="0"/>
              <a:t>19</a:t>
            </a:fld>
            <a:endParaRPr lang="de-AT" dirty="0"/>
          </a:p>
        </p:txBody>
      </p:sp>
    </p:spTree>
    <p:extLst>
      <p:ext uri="{BB962C8B-B14F-4D97-AF65-F5344CB8AC3E}">
        <p14:creationId xmlns:p14="http://schemas.microsoft.com/office/powerpoint/2010/main" val="332716579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5B78121-946D-4BBD-9105-8CB1BF0BB4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AT" dirty="0"/>
              <a:t>Produktgruppen</a:t>
            </a:r>
            <a:br>
              <a:rPr lang="de-AT" dirty="0"/>
            </a:br>
            <a:r>
              <a:rPr lang="de-AT" dirty="0"/>
              <a:t>mit rückläufigem Auftragseingang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30DBDF73-1DD4-4E8B-8797-322C5B42EDC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de-DE" dirty="0"/>
              <a:t>Bei welchen Produktgruppen erwarten Sie, dass die Auftragseingänge in den kommenden 6 Monaten am stärksten zurück gehen?</a:t>
            </a:r>
          </a:p>
          <a:p>
            <a:pPr lvl="1"/>
            <a:r>
              <a:rPr lang="de-DE" dirty="0"/>
              <a:t>Traktor</a:t>
            </a:r>
          </a:p>
          <a:p>
            <a:pPr lvl="1"/>
            <a:r>
              <a:rPr lang="de-DE" dirty="0"/>
              <a:t>Ackerbautechnik</a:t>
            </a:r>
          </a:p>
          <a:p>
            <a:pPr lvl="1"/>
            <a:r>
              <a:rPr lang="de-DE" dirty="0"/>
              <a:t>Grünlandtechnik</a:t>
            </a:r>
          </a:p>
          <a:p>
            <a:pPr lvl="1"/>
            <a:r>
              <a:rPr lang="de-DE" dirty="0"/>
              <a:t>Digitale Technik für die Außenwirtschaft (z.B. GPS-Lenksystem)</a:t>
            </a:r>
          </a:p>
          <a:p>
            <a:pPr lvl="1"/>
            <a:r>
              <a:rPr lang="de-DE" dirty="0"/>
              <a:t>Technik zur Gülle-, Mist- oder Kompostausbringung</a:t>
            </a:r>
          </a:p>
          <a:p>
            <a:pPr lvl="1"/>
            <a:r>
              <a:rPr lang="de-DE" dirty="0"/>
              <a:t>Forsttechnik</a:t>
            </a:r>
          </a:p>
          <a:p>
            <a:pPr lvl="1"/>
            <a:r>
              <a:rPr lang="de-DE" dirty="0"/>
              <a:t>Hof- und Stalltechnik, Innenmechanisierung</a:t>
            </a:r>
          </a:p>
          <a:p>
            <a:pPr lvl="1"/>
            <a:r>
              <a:rPr lang="de-DE" dirty="0"/>
              <a:t>Digitale Technik für die Innenwirtschaft (z.B. Melkroboter)</a:t>
            </a:r>
          </a:p>
          <a:p>
            <a:pPr marL="0" indent="0">
              <a:buNone/>
            </a:pPr>
            <a:endParaRPr lang="de-AT" sz="2400" dirty="0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2CD0A9E9-C206-4A6A-81AF-8F6625D08D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24FB38-3DEB-45F6-81AE-381CFE6299EC}" type="slidenum">
              <a:rPr lang="de-AT" smtClean="0"/>
              <a:t>20</a:t>
            </a:fld>
            <a:endParaRPr lang="de-AT" dirty="0"/>
          </a:p>
        </p:txBody>
      </p:sp>
    </p:spTree>
    <p:extLst>
      <p:ext uri="{BB962C8B-B14F-4D97-AF65-F5344CB8AC3E}">
        <p14:creationId xmlns:p14="http://schemas.microsoft.com/office/powerpoint/2010/main" val="208903790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DE8FC87-5B1E-4202-9AE9-A35A249A1C9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z="4400" dirty="0"/>
              <a:t>Nächste </a:t>
            </a:r>
            <a:r>
              <a:rPr lang="de-DE" dirty="0"/>
              <a:t>g</a:t>
            </a:r>
            <a:r>
              <a:rPr lang="de-DE" sz="4400" dirty="0"/>
              <a:t>eplante </a:t>
            </a:r>
            <a:r>
              <a:rPr lang="de-DE" dirty="0"/>
              <a:t>Investitionen, egal wann</a:t>
            </a:r>
            <a:br>
              <a:rPr lang="de-DE" dirty="0"/>
            </a:br>
            <a:r>
              <a:rPr lang="de-DE" dirty="0"/>
              <a:t>Deutschland</a:t>
            </a:r>
            <a:endParaRPr lang="de-AT" dirty="0"/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D806C991-52F2-4865-9FA9-1C9B280B614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0411"/>
            <a:ext cx="5477227" cy="4798504"/>
          </a:xfrm>
        </p:spPr>
        <p:txBody>
          <a:bodyPr>
            <a:normAutofit fontScale="92500"/>
          </a:bodyPr>
          <a:lstStyle/>
          <a:p>
            <a:r>
              <a:rPr lang="de-AT" sz="1500" b="1" dirty="0"/>
              <a:t>Traktoren</a:t>
            </a:r>
            <a:r>
              <a:rPr lang="de-AT" sz="1500" dirty="0"/>
              <a:t> bleiben die am meisten geplante Investition, bei 22 % der Befragten, der Trend ist aber leicht rückläufig</a:t>
            </a:r>
          </a:p>
          <a:p>
            <a:r>
              <a:rPr lang="de-AT" sz="1500" dirty="0"/>
              <a:t>Gleichauf liegen die Investitionspläne für die Erzeugung von </a:t>
            </a:r>
            <a:r>
              <a:rPr lang="de-AT" sz="1500" b="1" dirty="0"/>
              <a:t>Erneuerbaren Energien</a:t>
            </a:r>
            <a:r>
              <a:rPr lang="de-AT" sz="1500" dirty="0"/>
              <a:t>, Trend deutlich steigend</a:t>
            </a:r>
          </a:p>
          <a:p>
            <a:r>
              <a:rPr lang="de-AT" sz="1500" dirty="0"/>
              <a:t>Ebenfalls deutlich gestiegen sind die Investitionsabsichten bei </a:t>
            </a:r>
            <a:r>
              <a:rPr lang="de-AT" sz="1500" b="1" dirty="0"/>
              <a:t>Grund und Boden</a:t>
            </a:r>
            <a:r>
              <a:rPr lang="de-AT" sz="1500" dirty="0"/>
              <a:t> und bei </a:t>
            </a:r>
            <a:r>
              <a:rPr lang="de-AT" sz="1500" b="1" dirty="0"/>
              <a:t>Grünlandtechnik</a:t>
            </a:r>
            <a:r>
              <a:rPr lang="de-AT" sz="1500" dirty="0"/>
              <a:t> (auch unter Berücksichtigung des höheren Anteils an Grünlandbetrieben bei den Teilnehmern)</a:t>
            </a:r>
          </a:p>
          <a:p>
            <a:r>
              <a:rPr lang="de-AT" sz="1500" dirty="0"/>
              <a:t>Sowohl </a:t>
            </a:r>
            <a:r>
              <a:rPr lang="de-AT" sz="1500" b="1" dirty="0"/>
              <a:t>Stall-</a:t>
            </a:r>
            <a:r>
              <a:rPr lang="de-AT" sz="1500" dirty="0"/>
              <a:t> als auch andere </a:t>
            </a:r>
            <a:r>
              <a:rPr lang="de-AT" sz="1500" b="1" dirty="0"/>
              <a:t>Gebäude</a:t>
            </a:r>
            <a:r>
              <a:rPr lang="de-AT" sz="1500" dirty="0"/>
              <a:t> und die (oft) damit verbundene </a:t>
            </a:r>
            <a:r>
              <a:rPr lang="de-AT" sz="1500" b="1" dirty="0"/>
              <a:t>Innenmechanisierung</a:t>
            </a:r>
            <a:r>
              <a:rPr lang="de-AT" sz="1500" dirty="0"/>
              <a:t> legen deutlich zu.</a:t>
            </a:r>
          </a:p>
          <a:p>
            <a:r>
              <a:rPr lang="de-AT" sz="1500" b="1" dirty="0"/>
              <a:t>Ackerbautechnik</a:t>
            </a:r>
            <a:r>
              <a:rPr lang="de-AT" sz="1500" dirty="0"/>
              <a:t> wird gegenüber dem Vorquartal deutlich weniger oft als nächste Investition in Betracht gezogen, 13 % statt 19 %</a:t>
            </a:r>
          </a:p>
          <a:p>
            <a:r>
              <a:rPr lang="de-AT" sz="1500" b="1" dirty="0"/>
              <a:t>Forsttechnik</a:t>
            </a:r>
            <a:r>
              <a:rPr lang="de-AT" sz="1500" dirty="0"/>
              <a:t> bleibt in etwa gleich bei 13 %.</a:t>
            </a:r>
          </a:p>
          <a:p>
            <a:r>
              <a:rPr lang="de-AT" sz="1500" b="1" dirty="0"/>
              <a:t>Digitale Technik </a:t>
            </a:r>
            <a:r>
              <a:rPr lang="de-AT" sz="1500" dirty="0"/>
              <a:t>für Außenwirtschaft setzt den steigenden Trend fort, 10 %; für die Innenwirtschaft bleibt sie gleich bei 3 %.</a:t>
            </a:r>
          </a:p>
          <a:p>
            <a:r>
              <a:rPr lang="de-AT" sz="1500" b="1" dirty="0"/>
              <a:t>Mähdrescher</a:t>
            </a:r>
            <a:r>
              <a:rPr lang="de-AT" sz="1500" dirty="0"/>
              <a:t> und andere </a:t>
            </a:r>
            <a:r>
              <a:rPr lang="de-AT" sz="1500" b="1" dirty="0"/>
              <a:t>Selbstfahrer</a:t>
            </a:r>
            <a:r>
              <a:rPr lang="de-AT" sz="1500" dirty="0"/>
              <a:t> gehen auf 1 % zurück.</a:t>
            </a:r>
          </a:p>
          <a:p>
            <a:r>
              <a:rPr lang="de-AT" sz="1500" dirty="0"/>
              <a:t>12 % haben noch nicht entschieden.</a:t>
            </a:r>
          </a:p>
          <a:p>
            <a:r>
              <a:rPr lang="de-AT" sz="1500" dirty="0"/>
              <a:t>Die Anzahl derer, die gar nicht mehr investieren wollen sinkt von 19 % auf 16 %.</a:t>
            </a:r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417A29E8-59E9-4243-BFBE-AA486A56C4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24FB38-3DEB-45F6-81AE-381CFE6299EC}" type="slidenum">
              <a:rPr lang="de-AT" smtClean="0"/>
              <a:t>21</a:t>
            </a:fld>
            <a:endParaRPr lang="de-AT" dirty="0"/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A4F15580-66AA-47CF-BCAA-5A0133B58B6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44089" y="1887521"/>
            <a:ext cx="5637973" cy="39694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32697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68E57F6-2CDE-4C09-9829-9B393E53CF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de-DE" sz="4400" dirty="0"/>
              <a:t>Nächste </a:t>
            </a:r>
            <a:r>
              <a:rPr lang="de-DE" dirty="0"/>
              <a:t>g</a:t>
            </a:r>
            <a:r>
              <a:rPr lang="de-DE" sz="4400" dirty="0"/>
              <a:t>eplante </a:t>
            </a:r>
            <a:r>
              <a:rPr lang="de-DE" dirty="0"/>
              <a:t>Investitionen</a:t>
            </a:r>
            <a:br>
              <a:rPr lang="de-DE" dirty="0"/>
            </a:br>
            <a:r>
              <a:rPr lang="de-DE" dirty="0"/>
              <a:t>in den nächsten 6 Monaten, Deutschland </a:t>
            </a:r>
            <a:endParaRPr lang="de-AT" dirty="0"/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0495C478-E902-48E9-9343-6BFCACF3387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4245528" cy="4351338"/>
          </a:xfrm>
        </p:spPr>
        <p:txBody>
          <a:bodyPr>
            <a:normAutofit fontScale="92500" lnSpcReduction="10000"/>
          </a:bodyPr>
          <a:lstStyle/>
          <a:p>
            <a:r>
              <a:rPr lang="de-AT" sz="2000" dirty="0"/>
              <a:t>Rund ein Drittel derer, die in den kommenden 6 Monaten eine Neumaschine kaufen, planen in </a:t>
            </a:r>
            <a:r>
              <a:rPr lang="de-AT" sz="2000" b="1" dirty="0"/>
              <a:t>Traktoren</a:t>
            </a:r>
            <a:r>
              <a:rPr lang="de-AT" sz="2000" dirty="0"/>
              <a:t> und </a:t>
            </a:r>
            <a:r>
              <a:rPr lang="de-AT" sz="2000" b="1" dirty="0"/>
              <a:t>Ackerbautechnik</a:t>
            </a:r>
            <a:r>
              <a:rPr lang="de-AT" sz="2000" dirty="0"/>
              <a:t> zu investieren. Damit bleiben  diese beiden Gruppen zwar am meisten nachgefragt, gehen aber deutlich zurück.</a:t>
            </a:r>
          </a:p>
          <a:p>
            <a:r>
              <a:rPr lang="de-AT" sz="2000" b="1" dirty="0"/>
              <a:t>Grünlandtechnik</a:t>
            </a:r>
            <a:r>
              <a:rPr lang="de-AT" sz="2000" dirty="0"/>
              <a:t> bleibt in etwa gleich</a:t>
            </a:r>
          </a:p>
          <a:p>
            <a:r>
              <a:rPr lang="de-AT" sz="2000" b="1" dirty="0"/>
              <a:t>Hof-</a:t>
            </a:r>
            <a:r>
              <a:rPr lang="de-AT" sz="2000" dirty="0"/>
              <a:t> und </a:t>
            </a:r>
            <a:r>
              <a:rPr lang="de-AT" sz="2000" b="1" dirty="0"/>
              <a:t>Stalltechnik</a:t>
            </a:r>
            <a:r>
              <a:rPr lang="de-AT" sz="2000" dirty="0"/>
              <a:t> steigt auf 25 %.</a:t>
            </a:r>
          </a:p>
          <a:p>
            <a:r>
              <a:rPr lang="de-AT" sz="2000" b="1" dirty="0"/>
              <a:t>Digitale Technik </a:t>
            </a:r>
            <a:r>
              <a:rPr lang="de-AT" sz="2000" dirty="0"/>
              <a:t>nimmt für die Außenwirtschaft  leicht zu, für die Innenwirtschaft deutlich.</a:t>
            </a:r>
          </a:p>
          <a:p>
            <a:r>
              <a:rPr lang="de-AT" sz="2000" dirty="0"/>
              <a:t>In allen anderen Bereiche sollen in den kommenden 6 Monaten keine Neumaschinen angeschafft werden.</a:t>
            </a:r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28FF0ACE-BF96-4252-8529-1936EF150A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24FB38-3DEB-45F6-81AE-381CFE6299EC}" type="slidenum">
              <a:rPr lang="de-AT" smtClean="0"/>
              <a:t>22</a:t>
            </a:fld>
            <a:endParaRPr lang="de-AT" dirty="0"/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980DC0BA-8268-4CA6-9270-10A4C09110C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67618" y="1690688"/>
            <a:ext cx="6427349" cy="45143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962065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3941E9E-CDF1-4BBA-AA0C-F9B975B67C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de-DE" sz="4400" dirty="0"/>
              <a:t>Nächste </a:t>
            </a:r>
            <a:r>
              <a:rPr lang="de-DE" dirty="0"/>
              <a:t>g</a:t>
            </a:r>
            <a:r>
              <a:rPr lang="de-DE" sz="4400" dirty="0"/>
              <a:t>eplante </a:t>
            </a:r>
            <a:r>
              <a:rPr lang="de-DE" dirty="0"/>
              <a:t>Investitionen, egal wann</a:t>
            </a:r>
            <a:br>
              <a:rPr lang="de-DE" dirty="0"/>
            </a:br>
            <a:r>
              <a:rPr lang="de-DE" dirty="0"/>
              <a:t>Österreich</a:t>
            </a:r>
            <a:endParaRPr lang="de-AT" dirty="0"/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51D8D87D-AEE8-4996-AB16-3FAFB2F7525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199" y="1825624"/>
            <a:ext cx="5497069" cy="4667251"/>
          </a:xfrm>
        </p:spPr>
        <p:txBody>
          <a:bodyPr>
            <a:normAutofit fontScale="62500" lnSpcReduction="20000"/>
          </a:bodyPr>
          <a:lstStyle/>
          <a:p>
            <a:r>
              <a:rPr lang="de-AT" sz="2400" dirty="0"/>
              <a:t>Investitionen in </a:t>
            </a:r>
            <a:r>
              <a:rPr lang="de-AT" sz="2400" b="1" dirty="0"/>
              <a:t>erneuerbare Energien </a:t>
            </a:r>
            <a:r>
              <a:rPr lang="de-AT" sz="2400" dirty="0"/>
              <a:t>(bspw. Solaranlagen) sind bei 25 % der Teilnehmer als nächste Investition und damit  zunehmend häufiger geplant. Sie liegen damit auf Platz 1.</a:t>
            </a:r>
          </a:p>
          <a:p>
            <a:r>
              <a:rPr lang="de-AT" sz="2400" dirty="0"/>
              <a:t>Sehr deutlich zugenommen haben die Investitionsabsichten bei </a:t>
            </a:r>
            <a:r>
              <a:rPr lang="de-AT" sz="2400" b="1" dirty="0"/>
              <a:t>Stall</a:t>
            </a:r>
            <a:r>
              <a:rPr lang="de-AT" sz="2400" dirty="0"/>
              <a:t>gebäuden. Sie liegen auf Platz 2 und die damit verbundene </a:t>
            </a:r>
            <a:r>
              <a:rPr lang="de-AT" sz="2400" b="1" dirty="0"/>
              <a:t>Innenmechanisierung</a:t>
            </a:r>
            <a:r>
              <a:rPr lang="de-AT" sz="2400" dirty="0"/>
              <a:t> auf Platz 3, gefolgt von anderen Wirtschafts</a:t>
            </a:r>
            <a:r>
              <a:rPr lang="de-AT" sz="2400" b="1" dirty="0"/>
              <a:t>gebäuden</a:t>
            </a:r>
            <a:r>
              <a:rPr lang="de-AT" sz="2400" dirty="0"/>
              <a:t>.</a:t>
            </a:r>
          </a:p>
          <a:p>
            <a:r>
              <a:rPr lang="de-AT" sz="2400" dirty="0"/>
              <a:t>In </a:t>
            </a:r>
            <a:r>
              <a:rPr lang="de-AT" sz="2400" b="1" dirty="0"/>
              <a:t>Grünlandtechnik</a:t>
            </a:r>
            <a:r>
              <a:rPr lang="de-AT" sz="2400" dirty="0"/>
              <a:t> wollen mit 21 % deutlich mehr investieren als im Quartal davor.</a:t>
            </a:r>
          </a:p>
          <a:p>
            <a:r>
              <a:rPr lang="de-AT" sz="2400" dirty="0"/>
              <a:t>Die Investitionspläne bei </a:t>
            </a:r>
            <a:r>
              <a:rPr lang="de-AT" sz="2400" b="1" dirty="0"/>
              <a:t>Traktoren</a:t>
            </a:r>
            <a:r>
              <a:rPr lang="de-AT" sz="2400" dirty="0"/>
              <a:t> gehen von 21 % auf 15 % zurück.</a:t>
            </a:r>
          </a:p>
          <a:p>
            <a:r>
              <a:rPr lang="de-AT" sz="2400" b="1" dirty="0"/>
              <a:t>Grund und Boden </a:t>
            </a:r>
            <a:r>
              <a:rPr lang="de-AT" sz="2400" dirty="0"/>
              <a:t>legt noch einmal etwas zu, knapp 15 %</a:t>
            </a:r>
          </a:p>
          <a:p>
            <a:r>
              <a:rPr lang="de-AT" sz="2400" b="1" dirty="0"/>
              <a:t>Forsttechnik</a:t>
            </a:r>
            <a:r>
              <a:rPr lang="de-AT" sz="2400" dirty="0"/>
              <a:t> steigt auf 11 %.</a:t>
            </a:r>
          </a:p>
          <a:p>
            <a:r>
              <a:rPr lang="de-AT" sz="2400" b="1" dirty="0"/>
              <a:t>Ackerbautechnik</a:t>
            </a:r>
            <a:r>
              <a:rPr lang="de-AT" sz="2400" dirty="0"/>
              <a:t> ist deutlich weniger gefragt und fällt auf 8 %.</a:t>
            </a:r>
          </a:p>
          <a:p>
            <a:r>
              <a:rPr lang="de-AT" sz="2400" b="1" dirty="0"/>
              <a:t>Digitale Technik </a:t>
            </a:r>
            <a:r>
              <a:rPr lang="de-AT" sz="2400" dirty="0"/>
              <a:t>bleibt auf bescheidenem Niveau, sinkt leicht in der Außenwirtschaft und steigt leicht in der Innenwirtschaft.</a:t>
            </a:r>
          </a:p>
          <a:p>
            <a:r>
              <a:rPr lang="de-AT" sz="2400" b="1" dirty="0"/>
              <a:t>Mähdrescher</a:t>
            </a:r>
            <a:r>
              <a:rPr lang="de-AT" sz="2400" dirty="0"/>
              <a:t> und andere </a:t>
            </a:r>
            <a:r>
              <a:rPr lang="de-AT" sz="2400" b="1" dirty="0"/>
              <a:t>Selbstfahrer</a:t>
            </a:r>
            <a:r>
              <a:rPr lang="de-AT" sz="2400" dirty="0"/>
              <a:t> bleiben bei 2 bzw. 3 %.</a:t>
            </a:r>
          </a:p>
          <a:p>
            <a:r>
              <a:rPr lang="de-AT" sz="2400" dirty="0"/>
              <a:t>9 % legen sich derzeit nicht fest, welche Investition als nächstes geplant ist.</a:t>
            </a:r>
          </a:p>
          <a:p>
            <a:r>
              <a:rPr lang="de-AT" sz="2400" dirty="0"/>
              <a:t>Rund 18 % statt bisher 23 % wollen gar nicht mehr investieren.</a:t>
            </a:r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7FF0D060-0C29-4CF2-A5DC-0F0EAEB507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24FB38-3DEB-45F6-81AE-381CFE6299EC}" type="slidenum">
              <a:rPr lang="de-AT" smtClean="0"/>
              <a:t>23</a:t>
            </a:fld>
            <a:endParaRPr lang="de-AT" dirty="0"/>
          </a:p>
        </p:txBody>
      </p:sp>
      <p:pic>
        <p:nvPicPr>
          <p:cNvPr id="7" name="Grafik 6">
            <a:extLst>
              <a:ext uri="{FF2B5EF4-FFF2-40B4-BE49-F238E27FC236}">
                <a16:creationId xmlns:a16="http://schemas.microsoft.com/office/drawing/2014/main" id="{AB3E35B5-3CAE-4FC1-8F51-1614D1F0E30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35268" y="1893813"/>
            <a:ext cx="5646794" cy="39631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926585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68E57F6-2CDE-4C09-9829-9B393E53CF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de-DE" sz="4400" dirty="0"/>
              <a:t>Nächste </a:t>
            </a:r>
            <a:r>
              <a:rPr lang="de-DE" dirty="0"/>
              <a:t>g</a:t>
            </a:r>
            <a:r>
              <a:rPr lang="de-DE" sz="4400" dirty="0"/>
              <a:t>eplante </a:t>
            </a:r>
            <a:r>
              <a:rPr lang="de-DE" dirty="0"/>
              <a:t>Investitionen</a:t>
            </a:r>
            <a:br>
              <a:rPr lang="de-DE" dirty="0"/>
            </a:br>
            <a:r>
              <a:rPr lang="de-DE" dirty="0"/>
              <a:t>in den nächsten 6 Monaten, Österreich</a:t>
            </a:r>
            <a:endParaRPr lang="de-AT" dirty="0"/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0495C478-E902-48E9-9343-6BFCACF3387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199" y="1825623"/>
            <a:ext cx="4329417" cy="5032377"/>
          </a:xfrm>
        </p:spPr>
        <p:txBody>
          <a:bodyPr>
            <a:normAutofit fontScale="85000" lnSpcReduction="10000"/>
          </a:bodyPr>
          <a:lstStyle/>
          <a:p>
            <a:r>
              <a:rPr lang="de-AT" sz="2000" dirty="0"/>
              <a:t>Knapp 40 % derer, die planen in den kommenden 6 Monaten eine Neumaschine zu kaufen, planen als nächste Investition </a:t>
            </a:r>
            <a:r>
              <a:rPr lang="de-AT" sz="2000" b="1" dirty="0"/>
              <a:t>Grünlandtechnik</a:t>
            </a:r>
            <a:r>
              <a:rPr lang="de-AT" sz="2000" dirty="0"/>
              <a:t>.</a:t>
            </a:r>
          </a:p>
          <a:p>
            <a:r>
              <a:rPr lang="de-AT" sz="2000" dirty="0"/>
              <a:t>Ca. 30 % und damit deutlich weniger als im Vorquartal haben vor in </a:t>
            </a:r>
            <a:r>
              <a:rPr lang="de-AT" sz="2000" b="1" dirty="0"/>
              <a:t>Traktoren</a:t>
            </a:r>
            <a:r>
              <a:rPr lang="de-AT" sz="2000" dirty="0"/>
              <a:t> zu investieren.</a:t>
            </a:r>
          </a:p>
          <a:p>
            <a:r>
              <a:rPr lang="de-AT" sz="2000" b="1" dirty="0"/>
              <a:t>Hof- und Stalltechnik </a:t>
            </a:r>
            <a:r>
              <a:rPr lang="de-AT" sz="2000" dirty="0"/>
              <a:t>steigt noch einmal leicht.</a:t>
            </a:r>
          </a:p>
          <a:p>
            <a:r>
              <a:rPr lang="de-AT" sz="2000" b="1" dirty="0"/>
              <a:t>Digitale Technik </a:t>
            </a:r>
            <a:r>
              <a:rPr lang="de-AT" sz="2000" dirty="0"/>
              <a:t>in der Außenwirtschaft bleibt gleich; in der Innenwirtschaft steigt sie stark. Die Investitionsabsichten liegen damit derzeit gleich auf.</a:t>
            </a:r>
          </a:p>
          <a:p>
            <a:r>
              <a:rPr lang="de-AT" sz="2000" b="1" dirty="0"/>
              <a:t>Ackerbautechnik</a:t>
            </a:r>
            <a:r>
              <a:rPr lang="de-AT" sz="2000" dirty="0"/>
              <a:t> geht deutlich zurück.</a:t>
            </a:r>
          </a:p>
          <a:p>
            <a:r>
              <a:rPr lang="de-AT" sz="2000" b="1" dirty="0"/>
              <a:t>Forsttechnik</a:t>
            </a:r>
            <a:r>
              <a:rPr lang="de-AT" sz="2000" dirty="0"/>
              <a:t> sinkt leicht.</a:t>
            </a:r>
          </a:p>
          <a:p>
            <a:r>
              <a:rPr lang="de-AT" sz="2000" b="1" dirty="0"/>
              <a:t>Mähdrescher</a:t>
            </a:r>
            <a:r>
              <a:rPr lang="de-AT" sz="2000" dirty="0"/>
              <a:t> legen leicht zu (5 %), andere </a:t>
            </a:r>
            <a:r>
              <a:rPr lang="de-AT" sz="2000" b="1" dirty="0"/>
              <a:t>Selbstfahrer</a:t>
            </a:r>
            <a:r>
              <a:rPr lang="de-AT" sz="2000" dirty="0"/>
              <a:t> deutlich von 2 auf 12 %.</a:t>
            </a:r>
          </a:p>
          <a:p>
            <a:r>
              <a:rPr lang="de-AT" sz="2000" dirty="0"/>
              <a:t>5 % haben vor zu investieren, haben aber noch nicht entschieden in welchem Bereich.</a:t>
            </a:r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28FF0ACE-BF96-4252-8529-1936EF150A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24FB38-3DEB-45F6-81AE-381CFE6299EC}" type="slidenum">
              <a:rPr lang="de-AT" smtClean="0"/>
              <a:t>24</a:t>
            </a:fld>
            <a:endParaRPr lang="de-AT" dirty="0"/>
          </a:p>
        </p:txBody>
      </p:sp>
      <p:pic>
        <p:nvPicPr>
          <p:cNvPr id="9" name="Grafik 8">
            <a:extLst>
              <a:ext uri="{FF2B5EF4-FFF2-40B4-BE49-F238E27FC236}">
                <a16:creationId xmlns:a16="http://schemas.microsoft.com/office/drawing/2014/main" id="{E41EFAC7-D777-42ED-812D-0F9FBD90ECA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67617" y="1690688"/>
            <a:ext cx="6427349" cy="45143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705317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Grafik 5">
            <a:extLst>
              <a:ext uri="{FF2B5EF4-FFF2-40B4-BE49-F238E27FC236}">
                <a16:creationId xmlns:a16="http://schemas.microsoft.com/office/drawing/2014/main" id="{185D4ED4-26ED-4501-9EE0-23431407348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76900" y="2604088"/>
            <a:ext cx="4332635" cy="2876691"/>
          </a:xfrm>
          <a:prstGeom prst="rect">
            <a:avLst/>
          </a:prstGeom>
        </p:spPr>
      </p:pic>
      <p:sp>
        <p:nvSpPr>
          <p:cNvPr id="2" name="Titel 1">
            <a:extLst>
              <a:ext uri="{FF2B5EF4-FFF2-40B4-BE49-F238E27FC236}">
                <a16:creationId xmlns:a16="http://schemas.microsoft.com/office/drawing/2014/main" id="{A12154E3-DB29-4028-8766-331932B871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AT" dirty="0"/>
              <a:t>Relative Nachfrage Neu- und Gebrauchttraktoren Deutschland 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51C0C18D-5A6C-402B-AAE1-E9399E6A1F9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199" y="1795244"/>
            <a:ext cx="6738701" cy="4926231"/>
          </a:xfrm>
        </p:spPr>
        <p:txBody>
          <a:bodyPr>
            <a:normAutofit/>
          </a:bodyPr>
          <a:lstStyle/>
          <a:p>
            <a:r>
              <a:rPr lang="de-AT" sz="1800" dirty="0"/>
              <a:t>In Deutschland geben 11 % der Teilnehmer an, in den kommenden 6 Monaten zu 80 oder 100 % eine Neumaschine zu kaufen.</a:t>
            </a:r>
          </a:p>
          <a:p>
            <a:r>
              <a:rPr lang="de-AT" sz="1800" dirty="0"/>
              <a:t>Von diesen 11 % planen 33 % als nächste Investition einen Traktor.</a:t>
            </a:r>
          </a:p>
          <a:p>
            <a:r>
              <a:rPr lang="de-AT" sz="1800" dirty="0"/>
              <a:t>In Summe ergibt sich daraus, dass 4 % der deutschen Teilnehmer vor haben, im nächsten halben Jahr einen neuen Traktor zu kaufen.</a:t>
            </a:r>
          </a:p>
          <a:p>
            <a:r>
              <a:rPr lang="de-AT" sz="1800" dirty="0"/>
              <a:t>Eine Gebrauchtmaschine wollen 17 % der deutschen Teilnehmer in den kommenden 6 Monaten anschaffen.</a:t>
            </a:r>
          </a:p>
          <a:p>
            <a:r>
              <a:rPr lang="de-AT" sz="1800" dirty="0"/>
              <a:t>Ebenfalls 33 % davon planen dafür einen Traktor.</a:t>
            </a:r>
          </a:p>
          <a:p>
            <a:r>
              <a:rPr lang="de-AT" sz="1800" dirty="0"/>
              <a:t>Daraus ergibt sich, dass 7 % der Teilnehmer im selben Zeitraum in einen Gebrauchttraktor investieren wollen.</a:t>
            </a:r>
          </a:p>
          <a:p>
            <a:r>
              <a:rPr lang="de-AT" sz="1800" dirty="0"/>
              <a:t>Der Wert für neue Traktoren fällt damit sehr deutlich und er fällt vor allem unter den Nachfragewert der Gebrauchttraktoren.</a:t>
            </a:r>
          </a:p>
          <a:p>
            <a:r>
              <a:rPr lang="de-AT" sz="1800" dirty="0"/>
              <a:t>Demnach sind gebrauchte Traktoren in den kommenden 6 Monaten stärker gefragt als neue.</a:t>
            </a:r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D984C418-B633-490C-BC08-BBFDC3F469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24FB38-3DEB-45F6-81AE-381CFE6299EC}" type="slidenum">
              <a:rPr lang="de-AT" smtClean="0"/>
              <a:t>25</a:t>
            </a:fld>
            <a:endParaRPr lang="de-AT" dirty="0"/>
          </a:p>
        </p:txBody>
      </p:sp>
    </p:spTree>
    <p:extLst>
      <p:ext uri="{BB962C8B-B14F-4D97-AF65-F5344CB8AC3E}">
        <p14:creationId xmlns:p14="http://schemas.microsoft.com/office/powerpoint/2010/main" val="810365601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12154E3-DB29-4028-8766-331932B871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AT" dirty="0"/>
              <a:t>Relative Nachfrage Neu- und Gebrauchttraktoren Österreich  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51C0C18D-5A6C-402B-AAE1-E9399E6A1F9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198" y="1795244"/>
            <a:ext cx="6738701" cy="4926231"/>
          </a:xfrm>
        </p:spPr>
        <p:txBody>
          <a:bodyPr>
            <a:normAutofit/>
          </a:bodyPr>
          <a:lstStyle/>
          <a:p>
            <a:r>
              <a:rPr lang="de-AT" sz="1800" dirty="0"/>
              <a:t>In Österreich geben 12 % der Teilnehmer an, in den kommenden 6 Monaten zu 80 oder 100 % eine Neumaschine zu kaufen.</a:t>
            </a:r>
          </a:p>
          <a:p>
            <a:r>
              <a:rPr lang="de-AT" sz="1800" dirty="0"/>
              <a:t>Von diesen 12 % planen 31 % als nächste Investition einen Traktor.</a:t>
            </a:r>
          </a:p>
          <a:p>
            <a:r>
              <a:rPr lang="de-AT" sz="1800" dirty="0"/>
              <a:t>In Summe ergibt sich daraus, dass 4 % der österreichischen Teilnehmer vor haben, im nächsten halben Jahr einen neuen Traktor zu kaufen.</a:t>
            </a:r>
          </a:p>
          <a:p>
            <a:r>
              <a:rPr lang="de-AT" sz="1800" dirty="0"/>
              <a:t>Eine Gebrauchtmaschine wollen 11 % der österreichischen Teilnehmer in den kommenden 6 Monaten anschaffen.</a:t>
            </a:r>
          </a:p>
          <a:p>
            <a:r>
              <a:rPr lang="de-AT" sz="1800" dirty="0"/>
              <a:t>29 % davon planen dafür einen Traktor.</a:t>
            </a:r>
          </a:p>
          <a:p>
            <a:r>
              <a:rPr lang="de-AT" sz="1800" dirty="0"/>
              <a:t>Daraus ergibt sich, dass 3 % der Teilnehmer im selben Zeitraum in einen Gebrauchttraktor investieren wollen.</a:t>
            </a:r>
          </a:p>
          <a:p>
            <a:r>
              <a:rPr lang="de-AT" sz="1800" dirty="0"/>
              <a:t>Der Wert ist damit für neue Traktoren stark gesunken und für gebrauchte bleibt er in etwa gleich. </a:t>
            </a:r>
          </a:p>
          <a:p>
            <a:r>
              <a:rPr lang="de-AT" sz="1800" dirty="0"/>
              <a:t>Die Nachfrage nach neuen Traktoren nähert sich der nach Gebrauchten an, bleibt noch über deren Niveau.</a:t>
            </a:r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D984C418-B633-490C-BC08-BBFDC3F469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24FB38-3DEB-45F6-81AE-381CFE6299EC}" type="slidenum">
              <a:rPr lang="de-AT" smtClean="0"/>
              <a:t>26</a:t>
            </a:fld>
            <a:endParaRPr lang="de-AT" dirty="0"/>
          </a:p>
        </p:txBody>
      </p:sp>
      <p:pic>
        <p:nvPicPr>
          <p:cNvPr id="8" name="Grafik 7">
            <a:extLst>
              <a:ext uri="{FF2B5EF4-FFF2-40B4-BE49-F238E27FC236}">
                <a16:creationId xmlns:a16="http://schemas.microsoft.com/office/drawing/2014/main" id="{82EC3C53-A1B1-4F14-A259-A36DBC6E677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76900" y="2604088"/>
            <a:ext cx="4332635" cy="28766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1527831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73D56A3-81FE-455F-AE92-7E4EE0514B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AT" dirty="0"/>
              <a:t>Gründe für Investitionen – </a:t>
            </a:r>
            <a:br>
              <a:rPr lang="de-AT" dirty="0"/>
            </a:br>
            <a:r>
              <a:rPr lang="de-AT" dirty="0"/>
              <a:t>egal wann sie stattfinden, Deutschland  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D8FF442D-D4DB-418F-BA83-6C88B3C05A9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199" y="1825625"/>
            <a:ext cx="4555922" cy="4665662"/>
          </a:xfrm>
        </p:spPr>
        <p:txBody>
          <a:bodyPr>
            <a:normAutofit fontScale="92500" lnSpcReduction="10000"/>
          </a:bodyPr>
          <a:lstStyle/>
          <a:p>
            <a:r>
              <a:rPr lang="de-AT" sz="2000" b="1" dirty="0"/>
              <a:t>Arbeitskomfort</a:t>
            </a:r>
            <a:r>
              <a:rPr lang="de-AT" sz="2000" dirty="0"/>
              <a:t>, mehr Effizienz und höhere </a:t>
            </a:r>
            <a:r>
              <a:rPr lang="de-AT" sz="2000" b="1" dirty="0"/>
              <a:t>Schlagkraft</a:t>
            </a:r>
            <a:r>
              <a:rPr lang="de-AT" sz="2000" dirty="0"/>
              <a:t> sind erstmals die stärksten Motive.</a:t>
            </a:r>
          </a:p>
          <a:p>
            <a:r>
              <a:rPr lang="de-AT" sz="2000" b="1" dirty="0"/>
              <a:t>Ersatz</a:t>
            </a:r>
            <a:r>
              <a:rPr lang="de-AT" sz="2000" dirty="0"/>
              <a:t> von bestehenden Maschinen bleibt ein wichtigstes Motiv.</a:t>
            </a:r>
          </a:p>
          <a:p>
            <a:r>
              <a:rPr lang="de-AT" sz="2000" b="1" dirty="0"/>
              <a:t>Kosten</a:t>
            </a:r>
            <a:r>
              <a:rPr lang="de-AT" sz="2000" dirty="0"/>
              <a:t> zu </a:t>
            </a:r>
            <a:r>
              <a:rPr lang="de-AT" sz="2000" b="1" dirty="0"/>
              <a:t>senken</a:t>
            </a:r>
            <a:r>
              <a:rPr lang="de-AT" sz="2000" dirty="0"/>
              <a:t> ist für 18 % ein Grund für Investitionen, gefolgt von der Erfüllung gesetzlicher Vorschriften mit 15 %</a:t>
            </a:r>
          </a:p>
          <a:p>
            <a:r>
              <a:rPr lang="de-AT" sz="2000" dirty="0"/>
              <a:t>Ebenfalls für 15 % ist </a:t>
            </a:r>
            <a:r>
              <a:rPr lang="de-AT" sz="2000" b="1" dirty="0"/>
              <a:t>Betriebsvergrößerung</a:t>
            </a:r>
            <a:r>
              <a:rPr lang="de-AT" sz="2000" dirty="0"/>
              <a:t> ein Grund</a:t>
            </a:r>
          </a:p>
          <a:p>
            <a:r>
              <a:rPr lang="de-AT" sz="2000" dirty="0"/>
              <a:t>12 % wollen die eigene </a:t>
            </a:r>
            <a:r>
              <a:rPr lang="de-AT" sz="2000" b="1" dirty="0"/>
              <a:t>Arbeitszeit</a:t>
            </a:r>
            <a:r>
              <a:rPr lang="de-AT" sz="2000" dirty="0"/>
              <a:t> mit größeren Maschinen besser einsetzen.</a:t>
            </a:r>
          </a:p>
          <a:p>
            <a:r>
              <a:rPr lang="de-AT" sz="2000" dirty="0"/>
              <a:t>Jeweils 11 % wollen aktuelle </a:t>
            </a:r>
            <a:r>
              <a:rPr lang="de-AT" sz="2000" b="1" dirty="0"/>
              <a:t>Förderungen</a:t>
            </a:r>
            <a:r>
              <a:rPr lang="de-AT" sz="2000" dirty="0"/>
              <a:t> und die gute Liquidität nutzen.</a:t>
            </a:r>
          </a:p>
          <a:p>
            <a:r>
              <a:rPr lang="de-AT" sz="2000" dirty="0"/>
              <a:t>Mit 9 % nimmt die </a:t>
            </a:r>
            <a:r>
              <a:rPr lang="de-AT" sz="2000" b="1" dirty="0"/>
              <a:t>Umstellung</a:t>
            </a:r>
            <a:r>
              <a:rPr lang="de-AT" sz="2000" dirty="0"/>
              <a:t> in der Bewirtschaftung als Grund deutlich zu.</a:t>
            </a:r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05D590D7-FC2B-41A5-88E5-5A10C12B8F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24FB38-3DEB-45F6-81AE-381CFE6299EC}" type="slidenum">
              <a:rPr lang="de-AT" smtClean="0"/>
              <a:t>27</a:t>
            </a:fld>
            <a:endParaRPr lang="de-AT" dirty="0"/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6C03811D-F3BF-490A-A9E9-C32733C0D46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61232" y="1681124"/>
            <a:ext cx="6279741" cy="46752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865219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73D56A3-81FE-455F-AE92-7E4EE0514B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AT" dirty="0"/>
              <a:t>Gründe für Investitionen – </a:t>
            </a:r>
            <a:br>
              <a:rPr lang="de-AT" dirty="0"/>
            </a:br>
            <a:r>
              <a:rPr lang="de-AT" dirty="0"/>
              <a:t>in den kommenden 6 Monaten, Deutschland   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D8FF442D-D4DB-418F-BA83-6C88B3C05A9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199" y="1825624"/>
            <a:ext cx="4237139" cy="5032376"/>
          </a:xfrm>
        </p:spPr>
        <p:txBody>
          <a:bodyPr>
            <a:normAutofit/>
          </a:bodyPr>
          <a:lstStyle/>
          <a:p>
            <a:r>
              <a:rPr lang="de-AT" sz="1800" dirty="0"/>
              <a:t>Wichtigste Motive sind die Steigerung von </a:t>
            </a:r>
            <a:r>
              <a:rPr lang="de-AT" sz="1800" b="1" dirty="0"/>
              <a:t>Schlagkraft</a:t>
            </a:r>
            <a:r>
              <a:rPr lang="de-AT" sz="1800" dirty="0"/>
              <a:t> und Effizienz</a:t>
            </a:r>
          </a:p>
          <a:p>
            <a:r>
              <a:rPr lang="de-AT" sz="1800" dirty="0"/>
              <a:t>Der </a:t>
            </a:r>
            <a:r>
              <a:rPr lang="de-AT" sz="1800" b="1" dirty="0"/>
              <a:t>Ersatz</a:t>
            </a:r>
            <a:r>
              <a:rPr lang="de-AT" sz="1800" dirty="0"/>
              <a:t> bestehender Maschinen bleibt ebenfalls wichtig.</a:t>
            </a:r>
          </a:p>
          <a:p>
            <a:r>
              <a:rPr lang="de-AT" sz="1800" b="1" dirty="0"/>
              <a:t>Arbeitskomfort</a:t>
            </a:r>
            <a:r>
              <a:rPr lang="de-AT" sz="1800" dirty="0"/>
              <a:t> legt wieder deutlich zu.</a:t>
            </a:r>
          </a:p>
          <a:p>
            <a:r>
              <a:rPr lang="de-AT" sz="1800" dirty="0"/>
              <a:t>Auf dem </a:t>
            </a:r>
            <a:r>
              <a:rPr lang="de-AT" sz="1800" b="1" dirty="0"/>
              <a:t>neuesten</a:t>
            </a:r>
            <a:r>
              <a:rPr lang="de-AT" sz="1800" dirty="0"/>
              <a:t> technischen </a:t>
            </a:r>
            <a:r>
              <a:rPr lang="de-AT" sz="1800" b="1" dirty="0"/>
              <a:t>Stand</a:t>
            </a:r>
            <a:r>
              <a:rPr lang="de-AT" sz="1800" dirty="0"/>
              <a:t> sein und die Automatisierung liegen im Mittelfeld bei 25 %</a:t>
            </a:r>
          </a:p>
          <a:p>
            <a:r>
              <a:rPr lang="de-AT" sz="1800" dirty="0"/>
              <a:t>Auffallend stark gestiegen und damit ein Motiv für 17 % der Investitionswilligen, ist die </a:t>
            </a:r>
            <a:r>
              <a:rPr lang="de-AT" sz="1800" b="1" dirty="0"/>
              <a:t>Umstellung</a:t>
            </a:r>
            <a:r>
              <a:rPr lang="de-AT" sz="1800" dirty="0"/>
              <a:t> in der Bewirtschaftung</a:t>
            </a:r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05D590D7-FC2B-41A5-88E5-5A10C12B8F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24FB38-3DEB-45F6-81AE-381CFE6299EC}" type="slidenum">
              <a:rPr lang="de-AT" smtClean="0"/>
              <a:t>28</a:t>
            </a:fld>
            <a:endParaRPr lang="de-AT" dirty="0"/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1DB6CABD-80F8-47B0-9D54-723F0E5368B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75339" y="1611675"/>
            <a:ext cx="6809534" cy="47446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577299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73D56A3-81FE-455F-AE92-7E4EE0514B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AT" dirty="0"/>
              <a:t>Gründe für Investitionen – </a:t>
            </a:r>
            <a:br>
              <a:rPr lang="de-AT" dirty="0"/>
            </a:br>
            <a:r>
              <a:rPr lang="de-AT" dirty="0"/>
              <a:t>egal wann sie stattfinden, Österreich  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D8FF442D-D4DB-418F-BA83-6C88B3C05A9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4623032" cy="4466118"/>
          </a:xfrm>
        </p:spPr>
        <p:txBody>
          <a:bodyPr>
            <a:normAutofit/>
          </a:bodyPr>
          <a:lstStyle/>
          <a:p>
            <a:r>
              <a:rPr lang="de-AT" sz="2000" b="1" dirty="0"/>
              <a:t>Arbeitskomfort</a:t>
            </a:r>
            <a:r>
              <a:rPr lang="de-AT" sz="2000" dirty="0"/>
              <a:t> bleibt das stärkste Motiv, gefolgt von mehr Effizienz und </a:t>
            </a:r>
            <a:r>
              <a:rPr lang="de-AT" sz="2000" b="1" dirty="0"/>
              <a:t>Schlagkraft</a:t>
            </a:r>
          </a:p>
          <a:p>
            <a:r>
              <a:rPr lang="de-AT" sz="2000" dirty="0"/>
              <a:t>Mit 22 % ist der Einfluss der </a:t>
            </a:r>
            <a:r>
              <a:rPr lang="de-AT" sz="2000" b="1" dirty="0"/>
              <a:t>Förderungen</a:t>
            </a:r>
            <a:r>
              <a:rPr lang="de-AT" sz="2000" dirty="0"/>
              <a:t> noch einmal gestiegen.</a:t>
            </a:r>
          </a:p>
          <a:p>
            <a:r>
              <a:rPr lang="de-AT" sz="2000" b="1" dirty="0"/>
              <a:t>Ersatz</a:t>
            </a:r>
            <a:r>
              <a:rPr lang="de-AT" sz="2000" dirty="0"/>
              <a:t> von bestehenden Maschinen geht deutlich zurück auf 21 %.</a:t>
            </a:r>
          </a:p>
          <a:p>
            <a:r>
              <a:rPr lang="de-AT" sz="2000" dirty="0"/>
              <a:t>19 % wollen mit Investitionen </a:t>
            </a:r>
            <a:r>
              <a:rPr lang="de-AT" sz="2000" b="1" dirty="0"/>
              <a:t>Kosten</a:t>
            </a:r>
            <a:r>
              <a:rPr lang="de-AT" sz="2000" dirty="0"/>
              <a:t> </a:t>
            </a:r>
            <a:r>
              <a:rPr lang="de-AT" sz="2000" b="1" dirty="0"/>
              <a:t>senken</a:t>
            </a:r>
            <a:r>
              <a:rPr lang="de-AT" sz="2000" dirty="0"/>
              <a:t>.</a:t>
            </a:r>
          </a:p>
          <a:p>
            <a:r>
              <a:rPr lang="de-AT" sz="2000" dirty="0"/>
              <a:t>15 % wollen investieren, weil der </a:t>
            </a:r>
            <a:r>
              <a:rPr lang="de-AT" sz="2000" b="1" dirty="0"/>
              <a:t>Betrieb</a:t>
            </a:r>
            <a:r>
              <a:rPr lang="de-AT" sz="2000" dirty="0"/>
              <a:t> </a:t>
            </a:r>
            <a:r>
              <a:rPr lang="de-AT" sz="2000" b="1" dirty="0"/>
              <a:t>vergrößert</a:t>
            </a:r>
            <a:r>
              <a:rPr lang="de-AT" sz="2000" dirty="0"/>
              <a:t> wurde oder wird.</a:t>
            </a:r>
          </a:p>
          <a:p>
            <a:r>
              <a:rPr lang="de-AT" sz="2000" dirty="0"/>
              <a:t>Noch einmal deutlich gestiegen ist die Erfüllung </a:t>
            </a:r>
            <a:r>
              <a:rPr lang="de-AT" sz="2000" b="1" dirty="0"/>
              <a:t>gesetzlicher</a:t>
            </a:r>
            <a:r>
              <a:rPr lang="de-AT" sz="2000" dirty="0"/>
              <a:t> </a:t>
            </a:r>
            <a:r>
              <a:rPr lang="de-AT" sz="2000" b="1" dirty="0"/>
              <a:t>Vorschriften</a:t>
            </a:r>
            <a:r>
              <a:rPr lang="de-AT" sz="2000" dirty="0"/>
              <a:t>.</a:t>
            </a:r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05D590D7-FC2B-41A5-88E5-5A10C12B8F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24FB38-3DEB-45F6-81AE-381CFE6299EC}" type="slidenum">
              <a:rPr lang="de-AT" smtClean="0"/>
              <a:t>29</a:t>
            </a:fld>
            <a:endParaRPr lang="de-AT" dirty="0"/>
          </a:p>
        </p:txBody>
      </p:sp>
      <p:pic>
        <p:nvPicPr>
          <p:cNvPr id="8" name="Grafik 7">
            <a:extLst>
              <a:ext uri="{FF2B5EF4-FFF2-40B4-BE49-F238E27FC236}">
                <a16:creationId xmlns:a16="http://schemas.microsoft.com/office/drawing/2014/main" id="{7CA60DF5-2267-4797-AF8B-F2FF5E8C1C5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61232" y="1681124"/>
            <a:ext cx="6279741" cy="46798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726180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73D56A3-81FE-455F-AE92-7E4EE0514B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AT" dirty="0"/>
              <a:t>Gründe für Investitionen – </a:t>
            </a:r>
            <a:br>
              <a:rPr lang="de-AT" dirty="0"/>
            </a:br>
            <a:r>
              <a:rPr lang="de-AT" dirty="0"/>
              <a:t>in den kommenden 6 Monaten, Österreich  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D8FF442D-D4DB-418F-BA83-6C88B3C05A9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199" y="1825624"/>
            <a:ext cx="4161639" cy="5032376"/>
          </a:xfrm>
        </p:spPr>
        <p:txBody>
          <a:bodyPr>
            <a:normAutofit fontScale="92500" lnSpcReduction="20000"/>
          </a:bodyPr>
          <a:lstStyle/>
          <a:p>
            <a:r>
              <a:rPr lang="de-AT" sz="2000" dirty="0"/>
              <a:t>Wenig Unterschied zu den allgemeinen Gründen mit Ausnahme der hohen Wichtigkeit bei der Nutzung von </a:t>
            </a:r>
            <a:r>
              <a:rPr lang="de-AT" sz="2000" b="1" dirty="0"/>
              <a:t>Förderungen</a:t>
            </a:r>
            <a:r>
              <a:rPr lang="de-AT" sz="2000" dirty="0"/>
              <a:t> auf Platz 2</a:t>
            </a:r>
          </a:p>
          <a:p>
            <a:r>
              <a:rPr lang="de-AT" sz="2000" b="1" dirty="0"/>
              <a:t>Arbeitskomfort</a:t>
            </a:r>
            <a:r>
              <a:rPr lang="de-AT" sz="2000" dirty="0"/>
              <a:t> bleibt das stärkste Motiv, Tendenz leicht fallend</a:t>
            </a:r>
          </a:p>
          <a:p>
            <a:r>
              <a:rPr lang="de-AT" sz="2000" dirty="0"/>
              <a:t>Mehr Effizienz und höhere </a:t>
            </a:r>
            <a:r>
              <a:rPr lang="de-AT" sz="2000" b="1" dirty="0"/>
              <a:t>Schlagkraft</a:t>
            </a:r>
            <a:r>
              <a:rPr lang="de-AT" sz="2000" dirty="0"/>
              <a:t> bleiben auch unter den 3 wichtigsten Motiven.</a:t>
            </a:r>
          </a:p>
          <a:p>
            <a:r>
              <a:rPr lang="de-AT" sz="2000" b="1" dirty="0"/>
              <a:t>Ersatz</a:t>
            </a:r>
            <a:r>
              <a:rPr lang="de-AT" sz="2000" dirty="0"/>
              <a:t> von bestehenden Maschinen nimmt deutlich ab, bleibt aber wichtig.</a:t>
            </a:r>
          </a:p>
          <a:p>
            <a:r>
              <a:rPr lang="de-AT" sz="2000" dirty="0"/>
              <a:t>Für 24 % ist mehr </a:t>
            </a:r>
            <a:r>
              <a:rPr lang="de-AT" sz="2000" b="1" dirty="0"/>
              <a:t>Präzision</a:t>
            </a:r>
            <a:r>
              <a:rPr lang="de-AT" sz="2000" dirty="0"/>
              <a:t> ein Motiv.</a:t>
            </a:r>
          </a:p>
          <a:p>
            <a:r>
              <a:rPr lang="de-AT" sz="2000" dirty="0"/>
              <a:t>Auf dem </a:t>
            </a:r>
            <a:r>
              <a:rPr lang="de-AT" sz="2000" b="1" dirty="0"/>
              <a:t>neuesten</a:t>
            </a:r>
            <a:r>
              <a:rPr lang="de-AT" sz="2000" dirty="0"/>
              <a:t> technischen </a:t>
            </a:r>
            <a:r>
              <a:rPr lang="de-AT" sz="2000" b="1" dirty="0"/>
              <a:t>Stand</a:t>
            </a:r>
            <a:r>
              <a:rPr lang="de-AT" sz="2000" dirty="0"/>
              <a:t> sein, Betriebsvergrößerung und Digitalisierung motivieren 21 %.</a:t>
            </a:r>
          </a:p>
          <a:p>
            <a:r>
              <a:rPr lang="de-AT" sz="2000" dirty="0"/>
              <a:t>17 % wollen </a:t>
            </a:r>
            <a:r>
              <a:rPr lang="de-AT" sz="2000" b="1" dirty="0"/>
              <a:t>Kosten</a:t>
            </a:r>
            <a:r>
              <a:rPr lang="de-AT" sz="2000" dirty="0"/>
              <a:t> </a:t>
            </a:r>
            <a:r>
              <a:rPr lang="de-AT" sz="2000" b="1" dirty="0"/>
              <a:t>senken</a:t>
            </a:r>
            <a:r>
              <a:rPr lang="de-AT" sz="2000" dirty="0"/>
              <a:t>.</a:t>
            </a:r>
          </a:p>
          <a:p>
            <a:r>
              <a:rPr lang="de-AT" sz="2000" dirty="0"/>
              <a:t>Noch einmal deutlich gestiegen ist die Erfüllung </a:t>
            </a:r>
            <a:r>
              <a:rPr lang="de-AT" sz="2000" b="1" dirty="0"/>
              <a:t>gesetzlicher Vorschriften</a:t>
            </a:r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05D590D7-FC2B-41A5-88E5-5A10C12B8F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24FB38-3DEB-45F6-81AE-381CFE6299EC}" type="slidenum">
              <a:rPr lang="de-AT" smtClean="0"/>
              <a:t>30</a:t>
            </a:fld>
            <a:endParaRPr lang="de-AT" dirty="0"/>
          </a:p>
        </p:txBody>
      </p:sp>
      <p:pic>
        <p:nvPicPr>
          <p:cNvPr id="8" name="Grafik 7">
            <a:extLst>
              <a:ext uri="{FF2B5EF4-FFF2-40B4-BE49-F238E27FC236}">
                <a16:creationId xmlns:a16="http://schemas.microsoft.com/office/drawing/2014/main" id="{03ADE4D1-71EF-49B8-AB07-77525EF2F6E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75337" y="1622192"/>
            <a:ext cx="6809533" cy="47461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330391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891B995-E71C-40AC-9BA7-1181E5F70C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AT" dirty="0"/>
              <a:t>Gründe für Investitionen in den kommenden 6 Monaten – Neutraktoren</a:t>
            </a:r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E6808F84-15B8-4B49-9995-359EA8906E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24FB38-3DEB-45F6-81AE-381CFE6299EC}" type="slidenum">
              <a:rPr lang="de-AT" smtClean="0"/>
              <a:t>31</a:t>
            </a:fld>
            <a:endParaRPr lang="de-AT" dirty="0"/>
          </a:p>
        </p:txBody>
      </p:sp>
      <p:pic>
        <p:nvPicPr>
          <p:cNvPr id="3" name="Grafik 2">
            <a:extLst>
              <a:ext uri="{FF2B5EF4-FFF2-40B4-BE49-F238E27FC236}">
                <a16:creationId xmlns:a16="http://schemas.microsoft.com/office/drawing/2014/main" id="{9861D482-B4B6-4325-BD63-5EEC5FAA348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3983" y="2086299"/>
            <a:ext cx="5706496" cy="3888126"/>
          </a:xfrm>
          <a:prstGeom prst="rect">
            <a:avLst/>
          </a:prstGeom>
        </p:spPr>
      </p:pic>
      <p:pic>
        <p:nvPicPr>
          <p:cNvPr id="5" name="Grafik 4">
            <a:extLst>
              <a:ext uri="{FF2B5EF4-FFF2-40B4-BE49-F238E27FC236}">
                <a16:creationId xmlns:a16="http://schemas.microsoft.com/office/drawing/2014/main" id="{BC84E471-1A89-40AC-B50B-C569628744E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15937" y="2086299"/>
            <a:ext cx="5706496" cy="38881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39913711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891B995-E71C-40AC-9BA7-1181E5F70C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AT" dirty="0"/>
              <a:t>Gründe für Investitionen in den kommenden 6 Monaten – Neue Ackerbautechnik</a:t>
            </a:r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E6808F84-15B8-4B49-9995-359EA8906E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24FB38-3DEB-45F6-81AE-381CFE6299EC}" type="slidenum">
              <a:rPr lang="de-AT" smtClean="0"/>
              <a:t>32</a:t>
            </a:fld>
            <a:endParaRPr lang="de-AT" dirty="0"/>
          </a:p>
        </p:txBody>
      </p:sp>
      <p:pic>
        <p:nvPicPr>
          <p:cNvPr id="7" name="Grafik 6">
            <a:extLst>
              <a:ext uri="{FF2B5EF4-FFF2-40B4-BE49-F238E27FC236}">
                <a16:creationId xmlns:a16="http://schemas.microsoft.com/office/drawing/2014/main" id="{516E4D0F-302B-4C8F-BA7E-317DD460EB5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8218" y="2086298"/>
            <a:ext cx="5636518" cy="3928607"/>
          </a:xfrm>
          <a:prstGeom prst="rect">
            <a:avLst/>
          </a:prstGeom>
        </p:spPr>
      </p:pic>
      <p:pic>
        <p:nvPicPr>
          <p:cNvPr id="8" name="Grafik 7">
            <a:extLst>
              <a:ext uri="{FF2B5EF4-FFF2-40B4-BE49-F238E27FC236}">
                <a16:creationId xmlns:a16="http://schemas.microsoft.com/office/drawing/2014/main" id="{1CD9E610-60D8-4C02-A1CB-07BF4B231AD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91848" y="2086298"/>
            <a:ext cx="5626458" cy="39286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45758659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891B995-E71C-40AC-9BA7-1181E5F70C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AT" dirty="0"/>
              <a:t>Gründe für Investitionen in den kommenden 6 Monaten – Neue Grünlandtechnik</a:t>
            </a:r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E6808F84-15B8-4B49-9995-359EA8906E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24FB38-3DEB-45F6-81AE-381CFE6299EC}" type="slidenum">
              <a:rPr lang="de-AT" smtClean="0"/>
              <a:t>33</a:t>
            </a:fld>
            <a:endParaRPr lang="de-AT" dirty="0"/>
          </a:p>
        </p:txBody>
      </p:sp>
      <p:pic>
        <p:nvPicPr>
          <p:cNvPr id="3" name="Grafik 2">
            <a:extLst>
              <a:ext uri="{FF2B5EF4-FFF2-40B4-BE49-F238E27FC236}">
                <a16:creationId xmlns:a16="http://schemas.microsoft.com/office/drawing/2014/main" id="{B7C75BF5-D36A-44B7-8250-D5FB484EEBC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9460" y="2101294"/>
            <a:ext cx="5662562" cy="3953815"/>
          </a:xfrm>
          <a:prstGeom prst="rect">
            <a:avLst/>
          </a:prstGeom>
        </p:spPr>
      </p:pic>
      <p:pic>
        <p:nvPicPr>
          <p:cNvPr id="5" name="Grafik 4">
            <a:extLst>
              <a:ext uri="{FF2B5EF4-FFF2-40B4-BE49-F238E27FC236}">
                <a16:creationId xmlns:a16="http://schemas.microsoft.com/office/drawing/2014/main" id="{21C3F98A-BAD2-438F-A4BE-41B367944F6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66070" y="2101294"/>
            <a:ext cx="5674496" cy="39538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60919016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F3EF1DE-34C5-4297-A8DF-9ED381FF05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AT" dirty="0"/>
              <a:t>Gründe für Investitionen – </a:t>
            </a:r>
            <a:br>
              <a:rPr lang="de-AT" dirty="0"/>
            </a:br>
            <a:r>
              <a:rPr lang="de-AT" dirty="0"/>
              <a:t>in den kommenden 6 Monaten, Gebraucht </a:t>
            </a:r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F74A6165-CE6F-4788-AFBD-6CDBC24A2E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24FB38-3DEB-45F6-81AE-381CFE6299EC}" type="slidenum">
              <a:rPr lang="de-AT" smtClean="0"/>
              <a:t>34</a:t>
            </a:fld>
            <a:endParaRPr lang="de-AT" dirty="0"/>
          </a:p>
        </p:txBody>
      </p:sp>
      <p:pic>
        <p:nvPicPr>
          <p:cNvPr id="3" name="Grafik 2">
            <a:extLst>
              <a:ext uri="{FF2B5EF4-FFF2-40B4-BE49-F238E27FC236}">
                <a16:creationId xmlns:a16="http://schemas.microsoft.com/office/drawing/2014/main" id="{78086F87-EB2A-4557-B93E-297EAF9D3F4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3527" y="1968237"/>
            <a:ext cx="5618864" cy="3820167"/>
          </a:xfrm>
          <a:prstGeom prst="rect">
            <a:avLst/>
          </a:prstGeom>
        </p:spPr>
      </p:pic>
      <p:pic>
        <p:nvPicPr>
          <p:cNvPr id="5" name="Grafik 4">
            <a:extLst>
              <a:ext uri="{FF2B5EF4-FFF2-40B4-BE49-F238E27FC236}">
                <a16:creationId xmlns:a16="http://schemas.microsoft.com/office/drawing/2014/main" id="{6B96DABC-8919-48D1-9323-275A586F729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68919" y="1968237"/>
            <a:ext cx="5618864" cy="38173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27455876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6770057-637F-4C2B-B3D5-1A82E9A5A0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AT" dirty="0"/>
              <a:t>Wer kauft? – Produktionsschwerpunkte Maschinenkäufer Deutschland  </a:t>
            </a:r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651CC66D-4857-4728-B98D-D79B562B84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24FB38-3DEB-45F6-81AE-381CFE6299EC}" type="slidenum">
              <a:rPr lang="de-AT" smtClean="0"/>
              <a:t>35</a:t>
            </a:fld>
            <a:endParaRPr lang="de-AT" dirty="0"/>
          </a:p>
        </p:txBody>
      </p:sp>
      <p:pic>
        <p:nvPicPr>
          <p:cNvPr id="3" name="Grafik 2">
            <a:extLst>
              <a:ext uri="{FF2B5EF4-FFF2-40B4-BE49-F238E27FC236}">
                <a16:creationId xmlns:a16="http://schemas.microsoft.com/office/drawing/2014/main" id="{EEDA59EE-68FA-40BA-BA7A-B2A5BA6A462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7287" y="2225487"/>
            <a:ext cx="5619622" cy="3589280"/>
          </a:xfrm>
          <a:prstGeom prst="rect">
            <a:avLst/>
          </a:prstGeom>
        </p:spPr>
      </p:pic>
      <p:pic>
        <p:nvPicPr>
          <p:cNvPr id="6" name="Grafik 5">
            <a:extLst>
              <a:ext uri="{FF2B5EF4-FFF2-40B4-BE49-F238E27FC236}">
                <a16:creationId xmlns:a16="http://schemas.microsoft.com/office/drawing/2014/main" id="{49C2D2E1-D8E2-4682-8962-A7BE54544D5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62118" y="2225487"/>
            <a:ext cx="5619622" cy="35960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50740449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6770057-637F-4C2B-B3D5-1A82E9A5A0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de-AT" dirty="0"/>
              <a:t>Wer kauft? – Produktionsschwerpunkte Maschinenkäufer Österreich </a:t>
            </a:r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651CC66D-4857-4728-B98D-D79B562B84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24FB38-3DEB-45F6-81AE-381CFE6299EC}" type="slidenum">
              <a:rPr lang="de-AT" smtClean="0"/>
              <a:t>36</a:t>
            </a:fld>
            <a:endParaRPr lang="de-AT" dirty="0"/>
          </a:p>
        </p:txBody>
      </p:sp>
      <p:pic>
        <p:nvPicPr>
          <p:cNvPr id="3" name="Grafik 2">
            <a:extLst>
              <a:ext uri="{FF2B5EF4-FFF2-40B4-BE49-F238E27FC236}">
                <a16:creationId xmlns:a16="http://schemas.microsoft.com/office/drawing/2014/main" id="{4EEFB0BA-9418-4033-B74D-59087BBEB52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7709" y="2117912"/>
            <a:ext cx="5598171" cy="3578213"/>
          </a:xfrm>
          <a:prstGeom prst="rect">
            <a:avLst/>
          </a:prstGeom>
        </p:spPr>
      </p:pic>
      <p:pic>
        <p:nvPicPr>
          <p:cNvPr id="12" name="Grafik 11">
            <a:extLst>
              <a:ext uri="{FF2B5EF4-FFF2-40B4-BE49-F238E27FC236}">
                <a16:creationId xmlns:a16="http://schemas.microsoft.com/office/drawing/2014/main" id="{B8DF8D79-B58F-4943-9954-51185B7631A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39020" y="2117912"/>
            <a:ext cx="5598171" cy="35796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5146528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rafik 4">
            <a:extLst>
              <a:ext uri="{FF2B5EF4-FFF2-40B4-BE49-F238E27FC236}">
                <a16:creationId xmlns:a16="http://schemas.microsoft.com/office/drawing/2014/main" id="{9EDA7662-64F5-4AD7-B76C-42C390FC53F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25771" y="1895911"/>
            <a:ext cx="5433767" cy="3909271"/>
          </a:xfrm>
          <a:prstGeom prst="rect">
            <a:avLst/>
          </a:prstGeom>
        </p:spPr>
      </p:pic>
      <p:sp>
        <p:nvSpPr>
          <p:cNvPr id="2" name="Titel 1">
            <a:extLst>
              <a:ext uri="{FF2B5EF4-FFF2-40B4-BE49-F238E27FC236}">
                <a16:creationId xmlns:a16="http://schemas.microsoft.com/office/drawing/2014/main" id="{41107932-2FAB-4CCB-8B07-87436A7FC4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AT" dirty="0"/>
              <a:t>Wer kauft? </a:t>
            </a:r>
            <a:br>
              <a:rPr lang="de-AT" dirty="0"/>
            </a:br>
            <a:r>
              <a:rPr lang="de-AT" dirty="0"/>
              <a:t>Wahrscheinlichkeit der Betriebsnachfolge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DB1D5A3C-8B9D-4C59-87AD-9EE9DD288DA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199" y="1690688"/>
            <a:ext cx="5684509" cy="4735279"/>
          </a:xfrm>
        </p:spPr>
        <p:txBody>
          <a:bodyPr>
            <a:normAutofit lnSpcReduction="10000"/>
          </a:bodyPr>
          <a:lstStyle/>
          <a:p>
            <a:r>
              <a:rPr lang="de-AT" sz="1800" dirty="0"/>
              <a:t>Als „Käufer“ werden jene bezeichnet, die angeben in den kommenden 6 Monaten zu 80 oder 100 % eine Neumaschine kaufen.</a:t>
            </a:r>
          </a:p>
          <a:p>
            <a:r>
              <a:rPr lang="de-AT" sz="1800" dirty="0"/>
              <a:t>In Deutschland werden die Betriebe derer, die investieren mit einer sehr viel höheren Wahrscheinlichkeit in der nächsten Generation weitergeführt als der Durchschnitt.</a:t>
            </a:r>
          </a:p>
          <a:p>
            <a:r>
              <a:rPr lang="de-AT" sz="1800" dirty="0"/>
              <a:t>Bei Gebrauchtmaschinenkäufern ist die Wahrscheinlichkeit in Deutschland auch höher als im Durchschnitt, aber deutlich weniger hoch als bei Neumaschinenkäufern.</a:t>
            </a:r>
          </a:p>
          <a:p>
            <a:r>
              <a:rPr lang="de-AT" sz="1800" dirty="0"/>
              <a:t>In Österreich sind die Unterschiede wieder größer geworden.</a:t>
            </a:r>
          </a:p>
          <a:p>
            <a:r>
              <a:rPr lang="de-AT" sz="1800" dirty="0"/>
              <a:t>Bei Neumaschinenkäufern ist die Wahrscheinlichkeit der Weiterführung am größten.</a:t>
            </a:r>
          </a:p>
          <a:p>
            <a:r>
              <a:rPr lang="de-AT" sz="1800" dirty="0"/>
              <a:t>Gebrauchtmaschinen werden auch wieder von jenen stärker gekauft, bei denen die Nachfolge wahrscheinlicher ist.</a:t>
            </a:r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D74EB198-4175-44B0-93B7-9B0E9552D3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24FB38-3DEB-45F6-81AE-381CFE6299EC}" type="slidenum">
              <a:rPr lang="de-AT" smtClean="0"/>
              <a:t>37</a:t>
            </a:fld>
            <a:endParaRPr lang="de-AT" dirty="0"/>
          </a:p>
        </p:txBody>
      </p:sp>
    </p:spTree>
    <p:extLst>
      <p:ext uri="{BB962C8B-B14F-4D97-AF65-F5344CB8AC3E}">
        <p14:creationId xmlns:p14="http://schemas.microsoft.com/office/powerpoint/2010/main" val="35252315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1344C62-9782-4851-8A9F-4D773E6E84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AT" dirty="0"/>
              <a:t>Wer kauft? – Alter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643F2479-72CF-482F-BD6B-DD785A1C614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6292442" cy="4351338"/>
          </a:xfrm>
        </p:spPr>
        <p:txBody>
          <a:bodyPr>
            <a:normAutofit/>
          </a:bodyPr>
          <a:lstStyle/>
          <a:p>
            <a:r>
              <a:rPr lang="de-AT" sz="2400" dirty="0"/>
              <a:t>In Deutschland sind derzeit die beiden jüngeren Altersgruppen am investitionsfreudigsten.</a:t>
            </a:r>
          </a:p>
          <a:p>
            <a:r>
              <a:rPr lang="de-AT" sz="2400" dirty="0"/>
              <a:t>In Österreich sind das die bis 34-jährigen, gefolgt von den 55 – 64-jährigen</a:t>
            </a:r>
          </a:p>
          <a:p>
            <a:r>
              <a:rPr lang="de-AT" sz="2400" dirty="0"/>
              <a:t>Die Unterschiede bei der Investitionsbereitschaft zwischen den Altersgruppen sind in Österreich nicht so groß wie in Deutschland.</a:t>
            </a:r>
          </a:p>
          <a:p>
            <a:r>
              <a:rPr lang="de-AT" sz="2400" dirty="0"/>
              <a:t>Je jünger die Teilnehmer, desto eher planen sie Investition in Gebrauchtmaschinen.</a:t>
            </a:r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E982C89D-FB99-4FF5-B60D-3519822F77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24FB38-3DEB-45F6-81AE-381CFE6299EC}" type="slidenum">
              <a:rPr lang="de-AT" smtClean="0"/>
              <a:t>38</a:t>
            </a:fld>
            <a:endParaRPr lang="de-AT" dirty="0"/>
          </a:p>
        </p:txBody>
      </p:sp>
      <p:pic>
        <p:nvPicPr>
          <p:cNvPr id="7" name="Grafik 6">
            <a:extLst>
              <a:ext uri="{FF2B5EF4-FFF2-40B4-BE49-F238E27FC236}">
                <a16:creationId xmlns:a16="http://schemas.microsoft.com/office/drawing/2014/main" id="{2C981F50-1595-4536-BF91-F58DDE2EC53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23589" y="4075170"/>
            <a:ext cx="4422448" cy="2394457"/>
          </a:xfrm>
          <a:prstGeom prst="rect">
            <a:avLst/>
          </a:prstGeom>
        </p:spPr>
      </p:pic>
      <p:pic>
        <p:nvPicPr>
          <p:cNvPr id="8" name="Grafik 7">
            <a:extLst>
              <a:ext uri="{FF2B5EF4-FFF2-40B4-BE49-F238E27FC236}">
                <a16:creationId xmlns:a16="http://schemas.microsoft.com/office/drawing/2014/main" id="{A1DAC41E-7125-46A9-BC9E-0DBC39757FB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23589" y="1366126"/>
            <a:ext cx="4422448" cy="26057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40111447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1D4E0C1-0BDA-4650-91F2-F1785866513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AT" dirty="0"/>
              <a:t>Nutzung GPS-Lenksysteme</a:t>
            </a:r>
            <a:br>
              <a:rPr lang="de-AT" dirty="0"/>
            </a:br>
            <a:r>
              <a:rPr lang="de-AT" dirty="0"/>
              <a:t>auf RTK-Genauigkeit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4ED31684-DE4E-482F-B98F-96E10B178E9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6384721" cy="4351338"/>
          </a:xfrm>
        </p:spPr>
        <p:txBody>
          <a:bodyPr/>
          <a:lstStyle/>
          <a:p>
            <a:r>
              <a:rPr lang="de-AT" dirty="0"/>
              <a:t>Anzahl der Nutzer</a:t>
            </a:r>
          </a:p>
          <a:p>
            <a:pPr lvl="1"/>
            <a:r>
              <a:rPr lang="de-AT" dirty="0"/>
              <a:t>Steigt in Deutschland auf 21 %</a:t>
            </a:r>
          </a:p>
          <a:p>
            <a:pPr lvl="1"/>
            <a:r>
              <a:rPr lang="de-AT" dirty="0"/>
              <a:t>Stagniert in Österreich bei 11 %</a:t>
            </a:r>
          </a:p>
          <a:p>
            <a:pPr lvl="1"/>
            <a:endParaRPr lang="de-AT" dirty="0"/>
          </a:p>
          <a:p>
            <a:r>
              <a:rPr lang="de-AT" dirty="0"/>
              <a:t>Investitionsbereitschaft</a:t>
            </a:r>
          </a:p>
          <a:p>
            <a:pPr lvl="1"/>
            <a:r>
              <a:rPr lang="de-AT" dirty="0"/>
              <a:t>Steigt in Deutschland: 21 % wollen „sicher“ oder „wahrscheinlich“ investieren.</a:t>
            </a:r>
          </a:p>
          <a:p>
            <a:pPr lvl="1"/>
            <a:r>
              <a:rPr lang="de-AT" dirty="0"/>
              <a:t>Stagniert in Österreich: 10 % wollen „sicher“ oder „wahrscheinlich“ investieren.</a:t>
            </a:r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D3470DFC-FB67-4EB5-875F-E59DC0C35A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24FB38-3DEB-45F6-81AE-381CFE6299EC}" type="slidenum">
              <a:rPr lang="de-AT" smtClean="0"/>
              <a:t>39</a:t>
            </a:fld>
            <a:endParaRPr lang="de-AT" dirty="0"/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2362796A-38FF-4292-992D-6BCEDA35B56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23589" y="246902"/>
            <a:ext cx="4513495" cy="2994563"/>
          </a:xfrm>
          <a:prstGeom prst="rect">
            <a:avLst/>
          </a:prstGeom>
        </p:spPr>
      </p:pic>
      <p:pic>
        <p:nvPicPr>
          <p:cNvPr id="6" name="Grafik 5">
            <a:extLst>
              <a:ext uri="{FF2B5EF4-FFF2-40B4-BE49-F238E27FC236}">
                <a16:creationId xmlns:a16="http://schemas.microsoft.com/office/drawing/2014/main" id="{225019F6-B6D5-4DD7-A15C-F7879494F76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23589" y="3299707"/>
            <a:ext cx="4588995" cy="30446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52647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AA67BD2-7C6C-40DE-9AED-C60182C148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de-AT" dirty="0"/>
              <a:t>Nutzung und Investitionsabsichten</a:t>
            </a:r>
            <a:br>
              <a:rPr lang="de-AT" dirty="0"/>
            </a:br>
            <a:r>
              <a:rPr lang="de-AT" dirty="0"/>
              <a:t>GPS-Lenksysteme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19270549-C7D0-45B1-B7AC-C273E849759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199" y="1825625"/>
            <a:ext cx="6435056" cy="4351338"/>
          </a:xfrm>
        </p:spPr>
        <p:txBody>
          <a:bodyPr>
            <a:normAutofit fontScale="92500" lnSpcReduction="10000"/>
          </a:bodyPr>
          <a:lstStyle/>
          <a:p>
            <a:r>
              <a:rPr lang="de-AT" sz="2400" dirty="0"/>
              <a:t>In Österreich sind Lenksysteme bei jüngeren stärker verbreitet.</a:t>
            </a:r>
          </a:p>
          <a:p>
            <a:r>
              <a:rPr lang="de-AT" sz="2400" dirty="0"/>
              <a:t>Von den Teilnehmern, die noch kein Lenksystem haben, haben die bis 34-jährigen auch die stärkste Investitionsbereitschaft.</a:t>
            </a:r>
          </a:p>
          <a:p>
            <a:r>
              <a:rPr lang="de-AT" sz="2400" dirty="0"/>
              <a:t>Auffallend niedrig ist die Investitionsbereitschaft bei den 35 – 44-jährigen.</a:t>
            </a:r>
          </a:p>
          <a:p>
            <a:r>
              <a:rPr lang="de-AT" sz="2400" dirty="0"/>
              <a:t>In Deutschland ist die Nutzung über alle Altersgruppen besser verteilt.</a:t>
            </a:r>
          </a:p>
          <a:p>
            <a:r>
              <a:rPr lang="de-AT" sz="2400" dirty="0"/>
              <a:t>Je geringer die Nutzungsrate, desto höher die Investitionsbereitschaft; mit einer Ausnahme.</a:t>
            </a:r>
          </a:p>
          <a:p>
            <a:r>
              <a:rPr lang="de-AT" sz="2400" dirty="0"/>
              <a:t>Die Investitionsbereitschaft bei den 45 – 55-jährigen ist verhältnismäßig gering.</a:t>
            </a:r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D5A19037-3BEA-475A-828C-2460668BD1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24FB38-3DEB-45F6-81AE-381CFE6299EC}" type="slidenum">
              <a:rPr lang="de-AT" smtClean="0"/>
              <a:t>40</a:t>
            </a:fld>
            <a:endParaRPr lang="de-AT" dirty="0"/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4DEA879F-2491-499E-BA63-A141FB812CD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73254" y="1050000"/>
            <a:ext cx="4504112" cy="2662652"/>
          </a:xfrm>
          <a:prstGeom prst="rect">
            <a:avLst/>
          </a:prstGeom>
        </p:spPr>
      </p:pic>
      <p:pic>
        <p:nvPicPr>
          <p:cNvPr id="6" name="Grafik 5">
            <a:extLst>
              <a:ext uri="{FF2B5EF4-FFF2-40B4-BE49-F238E27FC236}">
                <a16:creationId xmlns:a16="http://schemas.microsoft.com/office/drawing/2014/main" id="{2354BC5D-8C83-42E5-B6E3-C5C3FE6E7BA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73254" y="3761525"/>
            <a:ext cx="4513695" cy="26626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443430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B896CD4-B2B9-44DD-931B-7B91DC53A6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AT" dirty="0"/>
              <a:t>Nutzung RTK-Signal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8E834550-56F6-4533-AB92-A0F352A8981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199" y="1825625"/>
            <a:ext cx="6468611" cy="4351338"/>
          </a:xfrm>
        </p:spPr>
        <p:txBody>
          <a:bodyPr>
            <a:normAutofit/>
          </a:bodyPr>
          <a:lstStyle/>
          <a:p>
            <a:r>
              <a:rPr lang="de-AT" sz="2400" dirty="0"/>
              <a:t>In Österreich ist das kostenlose, öffentliche Signal erstmals verfügbar und wird von 37 % genutzt. </a:t>
            </a:r>
          </a:p>
          <a:p>
            <a:r>
              <a:rPr lang="de-AT" sz="2400" dirty="0"/>
              <a:t>Deutliche Rückgänge gab es für Herstellersignale und das Maschinenringsignal.</a:t>
            </a:r>
          </a:p>
          <a:p>
            <a:r>
              <a:rPr lang="de-AT" sz="2400" dirty="0"/>
              <a:t>Händlersignale werden etwa im gleichen Ausmaß genutzt wie vorher auch.</a:t>
            </a:r>
          </a:p>
          <a:p>
            <a:r>
              <a:rPr lang="de-AT" sz="2400" dirty="0"/>
              <a:t>In Deutschland nimmt die Nutzung von kostenlosen, öffentlichen Signalen ebenfalls zu.</a:t>
            </a:r>
          </a:p>
          <a:p>
            <a:r>
              <a:rPr lang="de-AT" sz="2400" dirty="0"/>
              <a:t>Die Nutzung von Herstellersignalen geht deutlich zurück.</a:t>
            </a:r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AC87B8D3-9C9B-4D93-AD54-5C0D23D44A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24FB38-3DEB-45F6-81AE-381CFE6299EC}" type="slidenum">
              <a:rPr lang="de-AT" smtClean="0"/>
              <a:t>41</a:t>
            </a:fld>
            <a:endParaRPr lang="de-AT" dirty="0"/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F45839E5-4BD5-4D6F-9960-9AC3275BD9F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26954" y="365125"/>
            <a:ext cx="4691727" cy="3101311"/>
          </a:xfrm>
          <a:prstGeom prst="rect">
            <a:avLst/>
          </a:prstGeom>
        </p:spPr>
      </p:pic>
      <p:pic>
        <p:nvPicPr>
          <p:cNvPr id="6" name="Grafik 5">
            <a:extLst>
              <a:ext uri="{FF2B5EF4-FFF2-40B4-BE49-F238E27FC236}">
                <a16:creationId xmlns:a16="http://schemas.microsoft.com/office/drawing/2014/main" id="{92A8A600-183D-4405-B66F-A5F77FF5808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26954" y="3535670"/>
            <a:ext cx="4691727" cy="31013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397859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33DC332-691F-4A1C-A1CF-79250EBF38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AT" dirty="0"/>
              <a:t>Nutzung RTK-Signal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BDA09B21-19EF-4458-A3E8-063F1CBE4FA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1" y="1825625"/>
            <a:ext cx="6867616" cy="4351338"/>
          </a:xfrm>
        </p:spPr>
        <p:txBody>
          <a:bodyPr>
            <a:normAutofit lnSpcReduction="10000"/>
          </a:bodyPr>
          <a:lstStyle/>
          <a:p>
            <a:r>
              <a:rPr lang="de-AT" sz="2400" dirty="0"/>
              <a:t>Die obere Grafik zeigt, welches RTK-Signal die Teilnehmer der Umfrage im Jan/Feb 2021 in Zukunft nutzen wollten.</a:t>
            </a:r>
          </a:p>
          <a:p>
            <a:r>
              <a:rPr lang="de-AT" sz="2400" dirty="0"/>
              <a:t>Die untere Grafik zeigt, welches Signal die Umfrageteilnehmer im Mai 2021 tatsächlich nutzen.</a:t>
            </a:r>
          </a:p>
          <a:p>
            <a:r>
              <a:rPr lang="de-AT" sz="2400" dirty="0"/>
              <a:t>Das kostenlose, öffentliche Signal wird in etwa in dem erwarteten Ausmaß genutzt, eher mehr.</a:t>
            </a:r>
          </a:p>
          <a:p>
            <a:r>
              <a:rPr lang="de-AT" sz="2400" dirty="0"/>
              <a:t>Rückgänge gab es in Österreich, wie erwartet bei den Herstellern und entgegen der Absichten in Q1 beim Maschinenring.</a:t>
            </a:r>
          </a:p>
          <a:p>
            <a:r>
              <a:rPr lang="de-AT" sz="2400" dirty="0"/>
              <a:t>Händlersignale werden sogar etwas mehr genutzt, jedenfalls deutlich mehr als in Q1 beabsichtigt. </a:t>
            </a:r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956529CF-51E9-4317-A397-3353CC2B5C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24FB38-3DEB-45F6-81AE-381CFE6299EC}" type="slidenum">
              <a:rPr lang="de-AT" smtClean="0"/>
              <a:t>42</a:t>
            </a:fld>
            <a:endParaRPr lang="de-AT" dirty="0"/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6C9A735E-D452-465C-98A5-DD92A3BD731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53920" y="3705085"/>
            <a:ext cx="4424187" cy="2719407"/>
          </a:xfrm>
          <a:prstGeom prst="rect">
            <a:avLst/>
          </a:prstGeom>
        </p:spPr>
      </p:pic>
      <p:pic>
        <p:nvPicPr>
          <p:cNvPr id="6" name="Grafik 5">
            <a:extLst>
              <a:ext uri="{FF2B5EF4-FFF2-40B4-BE49-F238E27FC236}">
                <a16:creationId xmlns:a16="http://schemas.microsoft.com/office/drawing/2014/main" id="{E733D95C-ABF1-4A6C-930C-35C1A5820B2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53920" y="989908"/>
            <a:ext cx="4424187" cy="27151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800636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7183412-B050-4FF4-9F4D-AE82B82292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AT" dirty="0"/>
              <a:t>Nutzung RTK-Signal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8C1C8A02-F7D5-4A38-96EB-D09178FBA57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4"/>
            <a:ext cx="5898160" cy="4563957"/>
          </a:xfrm>
        </p:spPr>
        <p:txBody>
          <a:bodyPr>
            <a:normAutofit fontScale="92500"/>
          </a:bodyPr>
          <a:lstStyle/>
          <a:p>
            <a:r>
              <a:rPr lang="de-AT" sz="2400" dirty="0"/>
              <a:t>In Österreich werden Herstellersignale eher von 35 – 44-jährigen und 55 – 64-jährigen genutzt,</a:t>
            </a:r>
          </a:p>
          <a:p>
            <a:r>
              <a:rPr lang="de-AT" sz="2400" dirty="0"/>
              <a:t>Händlersignale eher von bis 44-jährigen,</a:t>
            </a:r>
          </a:p>
          <a:p>
            <a:r>
              <a:rPr lang="de-AT" sz="2400" dirty="0"/>
              <a:t>Maschinenringsignale von 45 – 64-jährigen,</a:t>
            </a:r>
          </a:p>
          <a:p>
            <a:r>
              <a:rPr lang="de-AT" sz="2400" dirty="0"/>
              <a:t>Öffentliche Signale von allen Altersgruppen.</a:t>
            </a:r>
          </a:p>
          <a:p>
            <a:r>
              <a:rPr lang="de-AT" sz="2400" dirty="0"/>
              <a:t>In Deutschland nutzen Herstellersingale eher jüngere</a:t>
            </a:r>
          </a:p>
          <a:p>
            <a:r>
              <a:rPr lang="de-AT" sz="2400" dirty="0"/>
              <a:t>Händler- und Maschinenringsignale werden generell weniger genutzt.</a:t>
            </a:r>
          </a:p>
          <a:p>
            <a:r>
              <a:rPr lang="de-AT" sz="2400" dirty="0"/>
              <a:t>Öffentliche Signale werden von allen Altersgruppen genutzt, besonders stark von 35 – 44-jährigen.</a:t>
            </a:r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EF7B951B-001B-4838-9944-A16A5EF90A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24FB38-3DEB-45F6-81AE-381CFE6299EC}" type="slidenum">
              <a:rPr lang="de-AT" smtClean="0"/>
              <a:t>43</a:t>
            </a:fld>
            <a:endParaRPr lang="de-AT" dirty="0"/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6D50F734-7B3F-4A33-B237-D9E96EB46B9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09313" y="514079"/>
            <a:ext cx="5020363" cy="2914921"/>
          </a:xfrm>
          <a:prstGeom prst="rect">
            <a:avLst/>
          </a:prstGeom>
        </p:spPr>
      </p:pic>
      <p:pic>
        <p:nvPicPr>
          <p:cNvPr id="6" name="Grafik 5">
            <a:extLst>
              <a:ext uri="{FF2B5EF4-FFF2-40B4-BE49-F238E27FC236}">
                <a16:creationId xmlns:a16="http://schemas.microsoft.com/office/drawing/2014/main" id="{D1E37F18-6A52-4730-B659-C55CC39D6A1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13302" y="3474662"/>
            <a:ext cx="5016374" cy="29149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678841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93EE211-8D63-41FE-AB4A-4486383FE0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AT" dirty="0"/>
              <a:t>Zusammenfassung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3FA6972C-84F4-4767-99BE-2ED34B9D6C5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512627"/>
            <a:ext cx="10515600" cy="5030787"/>
          </a:xfrm>
        </p:spPr>
        <p:txBody>
          <a:bodyPr>
            <a:normAutofit fontScale="85000" lnSpcReduction="10000"/>
          </a:bodyPr>
          <a:lstStyle/>
          <a:p>
            <a:r>
              <a:rPr lang="de-AT" sz="2400" dirty="0"/>
              <a:t>Die </a:t>
            </a:r>
            <a:r>
              <a:rPr lang="de-AT" sz="2400" b="1" dirty="0"/>
              <a:t>Stimmung</a:t>
            </a:r>
            <a:r>
              <a:rPr lang="de-AT" sz="2400" dirty="0"/>
              <a:t> in der Landwirtschaft und die </a:t>
            </a:r>
            <a:r>
              <a:rPr lang="de-AT" sz="2400" b="1" dirty="0"/>
              <a:t>Zufriedenheit</a:t>
            </a:r>
            <a:r>
              <a:rPr lang="de-AT" sz="2400" dirty="0"/>
              <a:t> mit dem eigenen Betrieb </a:t>
            </a:r>
            <a:r>
              <a:rPr lang="de-AT" sz="2400" b="1" dirty="0"/>
              <a:t>steigen</a:t>
            </a:r>
            <a:r>
              <a:rPr lang="de-AT" sz="2400" dirty="0"/>
              <a:t> deutlich; (fast) unabhängig vom Produktionsschwerpunkt der Betriebe.</a:t>
            </a:r>
          </a:p>
          <a:p>
            <a:r>
              <a:rPr lang="de-AT" sz="2400" dirty="0"/>
              <a:t>Die </a:t>
            </a:r>
            <a:r>
              <a:rPr lang="de-AT" sz="2400" b="1" dirty="0"/>
              <a:t>Investitionswahrscheinlichkeit</a:t>
            </a:r>
            <a:r>
              <a:rPr lang="de-AT" sz="2400" dirty="0"/>
              <a:t> in Neumaschinen bleibt in </a:t>
            </a:r>
            <a:r>
              <a:rPr lang="de-AT" sz="2400" b="1" dirty="0"/>
              <a:t>Deutschland</a:t>
            </a:r>
            <a:r>
              <a:rPr lang="de-AT" sz="2400" dirty="0"/>
              <a:t> </a:t>
            </a:r>
            <a:r>
              <a:rPr lang="de-AT" sz="2400" b="1" dirty="0"/>
              <a:t>stabil</a:t>
            </a:r>
            <a:r>
              <a:rPr lang="de-AT" sz="2400" dirty="0"/>
              <a:t> und steigt für Gebrauchte.</a:t>
            </a:r>
          </a:p>
          <a:p>
            <a:r>
              <a:rPr lang="de-AT" sz="2400" dirty="0"/>
              <a:t>In </a:t>
            </a:r>
            <a:r>
              <a:rPr lang="de-AT" sz="2400" b="1" dirty="0"/>
              <a:t>Österreich</a:t>
            </a:r>
            <a:r>
              <a:rPr lang="de-AT" sz="2400" dirty="0"/>
              <a:t> geht die </a:t>
            </a:r>
            <a:r>
              <a:rPr lang="de-AT" sz="2400" b="1" dirty="0"/>
              <a:t>Investitionswahrscheinlichkeit</a:t>
            </a:r>
            <a:r>
              <a:rPr lang="de-AT" sz="2400" dirty="0"/>
              <a:t> bei Neu- und Gebrauchtmaschinen </a:t>
            </a:r>
            <a:r>
              <a:rPr lang="de-AT" sz="2400" b="1" dirty="0"/>
              <a:t>zurück</a:t>
            </a:r>
            <a:r>
              <a:rPr lang="de-AT" sz="2400" dirty="0"/>
              <a:t>.</a:t>
            </a:r>
          </a:p>
          <a:p>
            <a:r>
              <a:rPr lang="de-AT" sz="2400" dirty="0"/>
              <a:t>Nachfrage in den kommenden 6 Monaten</a:t>
            </a:r>
          </a:p>
          <a:p>
            <a:pPr lvl="1"/>
            <a:r>
              <a:rPr lang="de-AT" sz="2000" dirty="0"/>
              <a:t>(Neu-)</a:t>
            </a:r>
            <a:r>
              <a:rPr lang="de-AT" sz="2000" b="1" dirty="0"/>
              <a:t>Traktoren</a:t>
            </a:r>
            <a:r>
              <a:rPr lang="de-AT" sz="2000" dirty="0"/>
              <a:t> werden deutlich </a:t>
            </a:r>
            <a:r>
              <a:rPr lang="de-AT" sz="2000" b="1" dirty="0"/>
              <a:t>weniger</a:t>
            </a:r>
            <a:r>
              <a:rPr lang="de-AT" sz="2000" dirty="0"/>
              <a:t> geplant</a:t>
            </a:r>
          </a:p>
          <a:p>
            <a:pPr lvl="1"/>
            <a:r>
              <a:rPr lang="de-AT" sz="2000" b="1" dirty="0"/>
              <a:t>Ackerbautechnik</a:t>
            </a:r>
            <a:r>
              <a:rPr lang="de-AT" sz="2000" dirty="0"/>
              <a:t> geht ebenfalls deutlich </a:t>
            </a:r>
            <a:r>
              <a:rPr lang="de-AT" sz="2000" b="1" dirty="0"/>
              <a:t>zurück</a:t>
            </a:r>
          </a:p>
          <a:p>
            <a:pPr lvl="1"/>
            <a:r>
              <a:rPr lang="de-AT" sz="2000" b="1" dirty="0"/>
              <a:t>Grünland</a:t>
            </a:r>
            <a:r>
              <a:rPr lang="de-AT" sz="2000" dirty="0"/>
              <a:t> </a:t>
            </a:r>
            <a:r>
              <a:rPr lang="de-AT" sz="2000" b="1" dirty="0"/>
              <a:t>steigt</a:t>
            </a:r>
            <a:r>
              <a:rPr lang="de-AT" sz="2000" dirty="0"/>
              <a:t> deutlich</a:t>
            </a:r>
          </a:p>
          <a:p>
            <a:pPr lvl="1"/>
            <a:r>
              <a:rPr lang="de-AT" sz="2000" b="1" dirty="0"/>
              <a:t>Innenmechanisierung</a:t>
            </a:r>
            <a:r>
              <a:rPr lang="de-AT" sz="2000" dirty="0"/>
              <a:t> wird vor allem in Österreich </a:t>
            </a:r>
            <a:r>
              <a:rPr lang="de-AT" sz="2000" b="1" dirty="0"/>
              <a:t>wichtiger</a:t>
            </a:r>
          </a:p>
          <a:p>
            <a:r>
              <a:rPr lang="de-AT" sz="2400" dirty="0"/>
              <a:t>Investitionsabsichten bei Gebäuden, vor allem Ställen nehmen deutlich zu und damit gleichzeitig der Bedarf an Innenmechanisierung.</a:t>
            </a:r>
          </a:p>
          <a:p>
            <a:r>
              <a:rPr lang="de-AT" sz="2400" dirty="0"/>
              <a:t>Investitionsabsichten in </a:t>
            </a:r>
            <a:r>
              <a:rPr lang="de-AT" sz="2400" b="1" dirty="0"/>
              <a:t>Erneuerbare Energien </a:t>
            </a:r>
            <a:r>
              <a:rPr lang="de-AT" sz="2400" dirty="0"/>
              <a:t>sind </a:t>
            </a:r>
            <a:r>
              <a:rPr lang="de-AT" sz="2400" b="1" dirty="0"/>
              <a:t>größer</a:t>
            </a:r>
            <a:r>
              <a:rPr lang="de-AT" sz="2400" dirty="0"/>
              <a:t> als in allen anderen Bereichen.</a:t>
            </a:r>
          </a:p>
          <a:p>
            <a:r>
              <a:rPr lang="de-AT" sz="2400" b="1" dirty="0"/>
              <a:t>Arbeitskomfort</a:t>
            </a:r>
            <a:r>
              <a:rPr lang="de-AT" sz="2400" dirty="0"/>
              <a:t> und </a:t>
            </a:r>
            <a:r>
              <a:rPr lang="de-AT" sz="2400" b="1" dirty="0"/>
              <a:t>Förderungen</a:t>
            </a:r>
            <a:r>
              <a:rPr lang="de-AT" sz="2400" dirty="0"/>
              <a:t> sind große Treiber in Österreich</a:t>
            </a:r>
          </a:p>
          <a:p>
            <a:r>
              <a:rPr lang="de-AT" sz="2400" dirty="0"/>
              <a:t>Mehr </a:t>
            </a:r>
            <a:r>
              <a:rPr lang="de-AT" sz="2400" b="1" dirty="0"/>
              <a:t>Schlagkraft</a:t>
            </a:r>
            <a:r>
              <a:rPr lang="de-AT" sz="2400" dirty="0"/>
              <a:t>, der </a:t>
            </a:r>
            <a:r>
              <a:rPr lang="de-AT" sz="2400" b="1" dirty="0"/>
              <a:t>Ersatz</a:t>
            </a:r>
            <a:r>
              <a:rPr lang="de-AT" sz="2400" dirty="0"/>
              <a:t> von Maschinen und mehr </a:t>
            </a:r>
            <a:r>
              <a:rPr lang="de-AT" sz="2400" b="1" dirty="0"/>
              <a:t>Komfort</a:t>
            </a:r>
            <a:r>
              <a:rPr lang="de-AT" sz="2400" dirty="0"/>
              <a:t> bleiben die wichtigsten Motive in Deutschland.</a:t>
            </a:r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B4473662-9B19-4E4A-9876-02AC6206D9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24FB38-3DEB-45F6-81AE-381CFE6299EC}" type="slidenum">
              <a:rPr lang="de-AT" smtClean="0"/>
              <a:t>44</a:t>
            </a:fld>
            <a:endParaRPr lang="de-AT" dirty="0"/>
          </a:p>
        </p:txBody>
      </p:sp>
    </p:spTree>
    <p:extLst>
      <p:ext uri="{BB962C8B-B14F-4D97-AF65-F5344CB8AC3E}">
        <p14:creationId xmlns:p14="http://schemas.microsoft.com/office/powerpoint/2010/main" val="1309926663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C923206-51D8-4C08-B500-2A292926DC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AT" dirty="0"/>
              <a:t>Zusammenfassung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D1E7CBE9-99F8-455D-998B-657F865BDDA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6688029" cy="4351338"/>
          </a:xfrm>
        </p:spPr>
        <p:txBody>
          <a:bodyPr>
            <a:normAutofit/>
          </a:bodyPr>
          <a:lstStyle/>
          <a:p>
            <a:r>
              <a:rPr lang="de-AT" sz="2400" dirty="0"/>
              <a:t>In den kommenden 6 Monaten kommt für rund die Hälfte der Landwirte eine Investition in Frage.</a:t>
            </a:r>
          </a:p>
          <a:p>
            <a:r>
              <a:rPr lang="de-AT" sz="2400" dirty="0"/>
              <a:t>20 % der Landwirte wollen mit einer Wahrscheinlichkeit von 60 % bis 100 % investieren.</a:t>
            </a:r>
          </a:p>
          <a:p>
            <a:endParaRPr lang="de-AT" sz="2400" dirty="0"/>
          </a:p>
          <a:p>
            <a:pPr marL="0" indent="0">
              <a:buNone/>
            </a:pPr>
            <a:r>
              <a:rPr lang="de-AT" sz="2400" dirty="0">
                <a:sym typeface="Wingdings" panose="05000000000000000000" pitchFamily="2" charset="2"/>
              </a:rPr>
              <a:t> Wie finde ich die 20 %, die am 	wahrscheinlichsten investieren?</a:t>
            </a:r>
          </a:p>
          <a:p>
            <a:pPr marL="0" indent="0">
              <a:buNone/>
            </a:pPr>
            <a:r>
              <a:rPr lang="de-AT" sz="2400" dirty="0">
                <a:sym typeface="Wingdings" panose="05000000000000000000" pitchFamily="2" charset="2"/>
              </a:rPr>
              <a:t> Wie bin oder werde ich als Händler für Kunden so 	attraktiv, dass Kunden zu mir kommen und 	bei mir bleiben?</a:t>
            </a:r>
            <a:endParaRPr lang="de-AT" sz="2400" dirty="0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24565E4C-6025-4F80-84A6-66F1E16086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24FB38-3DEB-45F6-81AE-381CFE6299EC}" type="slidenum">
              <a:rPr lang="de-AT" smtClean="0"/>
              <a:t>45</a:t>
            </a:fld>
            <a:endParaRPr lang="de-AT" dirty="0"/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18FA3031-51F4-4497-9156-B6FB632D9C3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77231" y="3719138"/>
            <a:ext cx="4041490" cy="2589693"/>
          </a:xfrm>
          <a:prstGeom prst="rect">
            <a:avLst/>
          </a:prstGeom>
        </p:spPr>
      </p:pic>
      <p:pic>
        <p:nvPicPr>
          <p:cNvPr id="6" name="Grafik 5">
            <a:extLst>
              <a:ext uri="{FF2B5EF4-FFF2-40B4-BE49-F238E27FC236}">
                <a16:creationId xmlns:a16="http://schemas.microsoft.com/office/drawing/2014/main" id="{DE9B8BE9-587D-4757-9A7D-500D525DE07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77231" y="1344101"/>
            <a:ext cx="4041490" cy="23275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140287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95066F8-CEB3-4FEC-B266-64F16611B3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AT" dirty="0"/>
              <a:t>Umfrage Kundenanfragen-Management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BEF18044-3108-43FA-A72C-D862289D98A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de-AT" sz="2400" dirty="0"/>
              <a:t>Wie komme ich zu potentiellen Kunden?</a:t>
            </a:r>
          </a:p>
          <a:p>
            <a:endParaRPr lang="de-AT" sz="2400" dirty="0"/>
          </a:p>
          <a:p>
            <a:r>
              <a:rPr lang="de-AT" sz="2400" dirty="0"/>
              <a:t>Master-/Diplomarbeit Marko Zivanic</a:t>
            </a:r>
          </a:p>
          <a:p>
            <a:pPr lvl="1"/>
            <a:r>
              <a:rPr lang="de-AT" sz="2000" dirty="0"/>
              <a:t>Wie werden Verkaufsziele gesetzt und nachverfolgt?</a:t>
            </a:r>
          </a:p>
          <a:p>
            <a:pPr lvl="1"/>
            <a:r>
              <a:rPr lang="de-AT" sz="2000" dirty="0"/>
              <a:t>Wie werden Kundenanfragen gewonnen?</a:t>
            </a:r>
          </a:p>
          <a:p>
            <a:pPr lvl="1"/>
            <a:r>
              <a:rPr lang="de-AT" sz="2000" dirty="0"/>
              <a:t>Werden gesetzte Ziele erreicht?</a:t>
            </a:r>
            <a:endParaRPr lang="de-AT" sz="2400" dirty="0"/>
          </a:p>
          <a:p>
            <a:r>
              <a:rPr lang="de-AT" sz="2400" dirty="0"/>
              <a:t>Anonyme Online-Umfrage: </a:t>
            </a:r>
            <a:r>
              <a:rPr lang="de-AT" sz="1800" u="sng" dirty="0">
                <a:solidFill>
                  <a:srgbClr val="0000FF"/>
                </a:solidFill>
                <a:effectLst/>
                <a:latin typeface="Segoe UI" panose="020B0502040204020203" pitchFamily="34" charset="0"/>
                <a:ea typeface="Calibri" panose="020F0502020204030204" pitchFamily="34" charset="0"/>
                <a:hlinkClick r:id="rId2"/>
              </a:rPr>
              <a:t>https://umfrage.landwirt.com/s/kundenanfragenmanagement</a:t>
            </a:r>
            <a:endParaRPr lang="de-AT" sz="2400" dirty="0"/>
          </a:p>
          <a:p>
            <a:endParaRPr lang="de-AT" sz="2400" dirty="0"/>
          </a:p>
          <a:p>
            <a:r>
              <a:rPr lang="de-AT" sz="2400" dirty="0"/>
              <a:t>Anregungen durch Teilnahme an der Umfrage</a:t>
            </a:r>
          </a:p>
          <a:p>
            <a:r>
              <a:rPr lang="de-AT" sz="2400" dirty="0"/>
              <a:t>Warum sind erfolgreiche Händler erfolgreich?</a:t>
            </a:r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7D35FC9D-2296-41DC-83F1-AA6DE5E931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24FB38-3DEB-45F6-81AE-381CFE6299EC}" type="slidenum">
              <a:rPr lang="de-AT" smtClean="0"/>
              <a:t>46</a:t>
            </a:fld>
            <a:endParaRPr lang="de-AT" dirty="0"/>
          </a:p>
        </p:txBody>
      </p:sp>
      <p:pic>
        <p:nvPicPr>
          <p:cNvPr id="7" name="Grafik 6">
            <a:extLst>
              <a:ext uri="{FF2B5EF4-FFF2-40B4-BE49-F238E27FC236}">
                <a16:creationId xmlns:a16="http://schemas.microsoft.com/office/drawing/2014/main" id="{18AB34E9-40B2-4AD1-85F1-2CAF3E7ECF5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228203" y="1945550"/>
            <a:ext cx="1905000" cy="1905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000756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4290A8D-FA30-4680-B0CD-451FD8EA9C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Landwirt.com-Händlercheck</a:t>
            </a:r>
            <a:endParaRPr lang="de-AT" dirty="0"/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A81891F7-9EA8-48BF-95BC-9392E3B5845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62356"/>
            <a:ext cx="4687410" cy="4632616"/>
          </a:xfrm>
        </p:spPr>
        <p:txBody>
          <a:bodyPr>
            <a:normAutofit/>
          </a:bodyPr>
          <a:lstStyle/>
          <a:p>
            <a:r>
              <a:rPr lang="de-AT" sz="2400" dirty="0"/>
              <a:t>Was erwarten Landtechnikkunden von professionellen Landtechnikhändlern?</a:t>
            </a:r>
          </a:p>
          <a:p>
            <a:endParaRPr lang="de-DE" sz="2400" dirty="0"/>
          </a:p>
          <a:p>
            <a:r>
              <a:rPr lang="de-DE" sz="2400" dirty="0"/>
              <a:t>Vorstudie im Jänner 2021</a:t>
            </a:r>
          </a:p>
          <a:p>
            <a:r>
              <a:rPr lang="de-DE" sz="2400" dirty="0"/>
              <a:t>Wichtigkeit und Zufriedenheit</a:t>
            </a:r>
          </a:p>
          <a:p>
            <a:pPr lvl="1"/>
            <a:r>
              <a:rPr lang="de-DE" sz="2000" dirty="0"/>
              <a:t>mit allgemeinen Eigenschaften</a:t>
            </a:r>
          </a:p>
          <a:p>
            <a:pPr lvl="1"/>
            <a:r>
              <a:rPr lang="de-DE" sz="2000" dirty="0"/>
              <a:t>mit dem Verkauf bzw. der Verkaufsabteilung </a:t>
            </a:r>
            <a:endParaRPr lang="de-DE" sz="2400" dirty="0"/>
          </a:p>
          <a:p>
            <a:r>
              <a:rPr lang="de-DE" sz="2400" dirty="0"/>
              <a:t>Beurteilung von Aussagen zum Verkauf</a:t>
            </a:r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D13E0514-1D48-4B19-810E-FEA4AE121E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24FB38-3DEB-45F6-81AE-381CFE6299EC}" type="slidenum">
              <a:rPr lang="de-AT" smtClean="0"/>
              <a:t>47</a:t>
            </a:fld>
            <a:endParaRPr lang="de-AT" dirty="0"/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7129D609-8744-475F-BB36-0F714FF7312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32535" y="1367406"/>
            <a:ext cx="3110753" cy="2399251"/>
          </a:xfrm>
          <a:prstGeom prst="rect">
            <a:avLst/>
          </a:prstGeom>
        </p:spPr>
      </p:pic>
      <p:pic>
        <p:nvPicPr>
          <p:cNvPr id="6" name="Grafik 5">
            <a:extLst>
              <a:ext uri="{FF2B5EF4-FFF2-40B4-BE49-F238E27FC236}">
                <a16:creationId xmlns:a16="http://schemas.microsoft.com/office/drawing/2014/main" id="{4BE8AF51-A8FC-4174-86D5-D5ADBABE3F3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850212" y="1367406"/>
            <a:ext cx="3009997" cy="4899250"/>
          </a:xfrm>
          <a:prstGeom prst="rect">
            <a:avLst/>
          </a:prstGeom>
        </p:spPr>
      </p:pic>
      <p:pic>
        <p:nvPicPr>
          <p:cNvPr id="7" name="Grafik 6">
            <a:extLst>
              <a:ext uri="{FF2B5EF4-FFF2-40B4-BE49-F238E27FC236}">
                <a16:creationId xmlns:a16="http://schemas.microsoft.com/office/drawing/2014/main" id="{EF2B881C-1DE5-44EF-985C-D31213BC297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32534" y="3826172"/>
            <a:ext cx="3164215" cy="24404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431062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4290A8D-FA30-4680-B0CD-451FD8EA9C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Landwirt.com-Händlercheck</a:t>
            </a:r>
            <a:endParaRPr lang="de-AT" dirty="0"/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A81891F7-9EA8-48BF-95BC-9392E3B5845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954635"/>
            <a:ext cx="11200002" cy="4540337"/>
          </a:xfrm>
        </p:spPr>
        <p:txBody>
          <a:bodyPr>
            <a:normAutofit lnSpcReduction="10000"/>
          </a:bodyPr>
          <a:lstStyle/>
          <a:p>
            <a:r>
              <a:rPr lang="de-AT" sz="2400" dirty="0"/>
              <a:t>Wer sind Landtechnikkunden, welches Kundenprofil haben sie?</a:t>
            </a:r>
          </a:p>
          <a:p>
            <a:pPr lvl="1"/>
            <a:r>
              <a:rPr lang="de-AT" sz="2200" dirty="0"/>
              <a:t>Produktionsschwerpunkte</a:t>
            </a:r>
          </a:p>
          <a:p>
            <a:pPr lvl="1"/>
            <a:r>
              <a:rPr lang="de-AT" sz="2200" dirty="0"/>
              <a:t>Potential, Größe: Anzahl Traktoren und Auslastung</a:t>
            </a:r>
          </a:p>
          <a:p>
            <a:pPr lvl="1"/>
            <a:r>
              <a:rPr lang="de-AT" sz="2200" dirty="0"/>
              <a:t>Wie viele Landtechnikpartner haben Kunden?</a:t>
            </a:r>
          </a:p>
          <a:p>
            <a:pPr lvl="1"/>
            <a:r>
              <a:rPr lang="de-AT" sz="2200" dirty="0"/>
              <a:t>Aus welcher Entfernung kommen Kunden zu Händlern?</a:t>
            </a:r>
          </a:p>
          <a:p>
            <a:pPr lvl="1"/>
            <a:r>
              <a:rPr lang="de-AT" sz="2200" dirty="0"/>
              <a:t>Wann wurde das letzte Mal gekauft?</a:t>
            </a:r>
          </a:p>
          <a:p>
            <a:pPr lvl="1"/>
            <a:r>
              <a:rPr lang="de-AT" sz="2200" dirty="0"/>
              <a:t>Nutzung neuer, digitaler Technologien</a:t>
            </a:r>
          </a:p>
          <a:p>
            <a:pPr lvl="1"/>
            <a:r>
              <a:rPr lang="de-AT" sz="2200" dirty="0"/>
              <a:t>Alter</a:t>
            </a:r>
          </a:p>
          <a:p>
            <a:pPr lvl="1"/>
            <a:r>
              <a:rPr lang="de-AT" sz="2200" dirty="0"/>
              <a:t>Zukunftsaussichten, Weiterführung in der nächsten Generation</a:t>
            </a:r>
          </a:p>
          <a:p>
            <a:endParaRPr lang="de-AT" sz="2400" dirty="0"/>
          </a:p>
          <a:p>
            <a:r>
              <a:rPr lang="de-AT" sz="2400" dirty="0"/>
              <a:t>Anonyme Online-Umfrage: </a:t>
            </a:r>
            <a:r>
              <a:rPr lang="de-AT" sz="2400" dirty="0">
                <a:hlinkClick r:id="rId2"/>
              </a:rPr>
              <a:t>https://umfrage.landwirt.com/s/haendlercheckallgemeinundverkauf</a:t>
            </a:r>
            <a:r>
              <a:rPr lang="de-AT" sz="2400" dirty="0"/>
              <a:t> </a:t>
            </a:r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D13E0514-1D48-4B19-810E-FEA4AE121E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24FB38-3DEB-45F6-81AE-381CFE6299EC}" type="slidenum">
              <a:rPr lang="de-AT" smtClean="0"/>
              <a:t>48</a:t>
            </a:fld>
            <a:endParaRPr lang="de-AT" dirty="0"/>
          </a:p>
        </p:txBody>
      </p:sp>
    </p:spTree>
    <p:extLst>
      <p:ext uri="{BB962C8B-B14F-4D97-AF65-F5344CB8AC3E}">
        <p14:creationId xmlns:p14="http://schemas.microsoft.com/office/powerpoint/2010/main" val="3024802023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65D4F49-7475-4F75-903B-63A424E122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Landwirt.com-Händlercheck</a:t>
            </a:r>
            <a:endParaRPr lang="de-AT" dirty="0"/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866FF7F7-4A0A-4B31-AC7B-15DA34D5EC0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630615"/>
            <a:ext cx="7248787" cy="4546348"/>
          </a:xfrm>
        </p:spPr>
        <p:txBody>
          <a:bodyPr>
            <a:normAutofit/>
          </a:bodyPr>
          <a:lstStyle/>
          <a:p>
            <a:r>
              <a:rPr lang="de-AT" sz="2400" dirty="0"/>
              <a:t>Auswertung ist gültig für alle Händler</a:t>
            </a:r>
          </a:p>
          <a:p>
            <a:r>
              <a:rPr lang="de-AT" sz="2400" dirty="0"/>
              <a:t>„Wer ist Ihr wichtigster Händler?“</a:t>
            </a:r>
          </a:p>
          <a:p>
            <a:pPr lvl="1"/>
            <a:r>
              <a:rPr lang="de-AT" sz="2000" dirty="0"/>
              <a:t>Profil für jeden Händler, den mehr als ca. 50 Teilnehmer als ihren wichtigsten angeben</a:t>
            </a:r>
          </a:p>
          <a:p>
            <a:pPr lvl="1"/>
            <a:r>
              <a:rPr lang="de-AT" sz="2000" dirty="0"/>
              <a:t>Vergleich zwischen Daten eines Händlers mit allen Daten</a:t>
            </a:r>
          </a:p>
          <a:p>
            <a:pPr marL="0" indent="0">
              <a:buNone/>
            </a:pPr>
            <a:r>
              <a:rPr lang="de-AT" sz="2400" dirty="0">
                <a:sym typeface="Wingdings" panose="05000000000000000000" pitchFamily="2" charset="2"/>
              </a:rPr>
              <a:t> Wer sind meine Kunden?</a:t>
            </a:r>
          </a:p>
          <a:p>
            <a:pPr marL="0" indent="0">
              <a:buNone/>
            </a:pPr>
            <a:r>
              <a:rPr lang="de-AT" sz="2400" dirty="0">
                <a:sym typeface="Wingdings" panose="05000000000000000000" pitchFamily="2" charset="2"/>
              </a:rPr>
              <a:t> Warum habe ich die Kunden, die ich habe?</a:t>
            </a:r>
          </a:p>
          <a:p>
            <a:pPr marL="0" indent="0">
              <a:buNone/>
            </a:pPr>
            <a:r>
              <a:rPr lang="de-AT" sz="2400" dirty="0">
                <a:sym typeface="Wingdings" panose="05000000000000000000" pitchFamily="2" charset="2"/>
              </a:rPr>
              <a:t> Was kann ich tun um neue, zusätzliche Kunden zu 	gewinnen?</a:t>
            </a:r>
          </a:p>
          <a:p>
            <a:pPr marL="0" indent="0">
              <a:buNone/>
            </a:pPr>
            <a:endParaRPr lang="de-AT" sz="2400" dirty="0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0F50F639-7E4D-43E2-8314-1673F7CFD8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24FB38-3DEB-45F6-81AE-381CFE6299EC}" type="slidenum">
              <a:rPr lang="de-AT" smtClean="0"/>
              <a:t>49</a:t>
            </a:fld>
            <a:endParaRPr lang="de-AT" dirty="0"/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5FE5D6BD-090A-4DBD-B4E8-532D9EAD246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044832" y="1228987"/>
            <a:ext cx="3874736" cy="3998398"/>
          </a:xfrm>
          <a:prstGeom prst="rect">
            <a:avLst/>
          </a:prstGeom>
        </p:spPr>
      </p:pic>
      <p:sp>
        <p:nvSpPr>
          <p:cNvPr id="6" name="Inhaltsplatzhalter 2">
            <a:extLst>
              <a:ext uri="{FF2B5EF4-FFF2-40B4-BE49-F238E27FC236}">
                <a16:creationId xmlns:a16="http://schemas.microsoft.com/office/drawing/2014/main" id="{B7834E75-1157-4EB0-9630-92A5F82414D6}"/>
              </a:ext>
            </a:extLst>
          </p:cNvPr>
          <p:cNvSpPr txBox="1">
            <a:spLocks/>
          </p:cNvSpPr>
          <p:nvPr/>
        </p:nvSpPr>
        <p:spPr>
          <a:xfrm>
            <a:off x="838200" y="5143495"/>
            <a:ext cx="11200002" cy="139446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SzPct val="60000"/>
              <a:buFontTx/>
              <a:buBlip>
                <a:blip r:embed="rId3"/>
              </a:buBlip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6">
                  <a:lumMod val="50000"/>
                </a:schemeClr>
              </a:buClr>
              <a:buFont typeface="Wingdings" panose="05000000000000000000" pitchFamily="2" charset="2"/>
              <a:buChar char="§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6">
                  <a:lumMod val="75000"/>
                </a:schemeClr>
              </a:buClr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de-AT" sz="2400" b="1" dirty="0"/>
              <a:t>Schicken Sie den Link an Ihre Kunden: </a:t>
            </a:r>
            <a:r>
              <a:rPr lang="de-AT" sz="2400" dirty="0">
                <a:hlinkClick r:id="rId4"/>
              </a:rPr>
              <a:t>https://umfrage.landwirt.com/s/haendlercheckallgemeinundverkauf</a:t>
            </a:r>
            <a:r>
              <a:rPr lang="de-AT" sz="2400" dirty="0"/>
              <a:t> </a:t>
            </a:r>
          </a:p>
          <a:p>
            <a:r>
              <a:rPr lang="de-AT" sz="2400" b="1" dirty="0"/>
              <a:t>Kunden nicht selektieren!</a:t>
            </a:r>
          </a:p>
        </p:txBody>
      </p:sp>
    </p:spTree>
    <p:extLst>
      <p:ext uri="{BB962C8B-B14F-4D97-AF65-F5344CB8AC3E}">
        <p14:creationId xmlns:p14="http://schemas.microsoft.com/office/powerpoint/2010/main" val="12360408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92577900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C245ADE533DE8C44B8BBA70CE1A1D458" ma:contentTypeVersion="14" ma:contentTypeDescription="Ein neues Dokument erstellen." ma:contentTypeScope="" ma:versionID="5a3d04fe4a7c5e9259eae0f82d29f2e5">
  <xsd:schema xmlns:xsd="http://www.w3.org/2001/XMLSchema" xmlns:xs="http://www.w3.org/2001/XMLSchema" xmlns:p="http://schemas.microsoft.com/office/2006/metadata/properties" xmlns:ns2="7ddfc275-16ce-4731-84f3-1466aec8f3a4" xmlns:ns3="d66dc65b-b529-418f-9dea-07ddbf6b5f61" targetNamespace="http://schemas.microsoft.com/office/2006/metadata/properties" ma:root="true" ma:fieldsID="eab197f3a5bb35e07122dd6f9eb04f82" ns2:_="" ns3:_="">
    <xsd:import namespace="7ddfc275-16ce-4731-84f3-1466aec8f3a4"/>
    <xsd:import namespace="d66dc65b-b529-418f-9dea-07ddbf6b5f61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AutoKeyPoints" minOccurs="0"/>
                <xsd:element ref="ns2:MediaServiceKeyPoints" minOccurs="0"/>
                <xsd:element ref="ns2:MediaServiceLocation" minOccurs="0"/>
                <xsd:element ref="ns2:MediaLengthInSeconds" minOccurs="0"/>
                <xsd:element ref="ns3:SharedWithUsers" minOccurs="0"/>
                <xsd:element ref="ns3:SharedWithDetail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ddfc275-16ce-4731-84f3-1466aec8f3a4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1" nillable="true" ma:displayName="Tags" ma:internalName="MediaServiceAutoTags" ma:readOnly="true">
      <xsd:simpleType>
        <xsd:restriction base="dms:Text"/>
      </xsd:simpleType>
    </xsd:element>
    <xsd:element name="MediaServiceOCR" ma:index="12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AutoKeyPoints" ma:index="15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6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Location" ma:index="17" nillable="true" ma:displayName="Location" ma:internalName="MediaServiceLocation" ma:readOnly="true">
      <xsd:simpleType>
        <xsd:restriction base="dms:Text"/>
      </xsd:simpleType>
    </xsd:element>
    <xsd:element name="MediaLengthInSeconds" ma:index="18" nillable="true" ma:displayName="Length (seconds)" ma:internalName="MediaLengthInSeconds" ma:readOnly="true">
      <xsd:simpleType>
        <xsd:restriction base="dms:Unknow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66dc65b-b529-418f-9dea-07ddbf6b5f61" elementFormDefault="qualified">
    <xsd:import namespace="http://schemas.microsoft.com/office/2006/documentManagement/types"/>
    <xsd:import namespace="http://schemas.microsoft.com/office/infopath/2007/PartnerControls"/>
    <xsd:element name="SharedWithUsers" ma:index="19" nillable="true" ma:displayName="Freigegeben für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0" nillable="true" ma:displayName="Freigegeben für -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haltstyp"/>
        <xsd:element ref="dc:title" minOccurs="0" maxOccurs="1" ma:index="4" ma:displayName="Ti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2D9331B8-9E9E-4171-A85A-A0EE717F0FDF}"/>
</file>

<file path=customXml/itemProps2.xml><?xml version="1.0" encoding="utf-8"?>
<ds:datastoreItem xmlns:ds="http://schemas.openxmlformats.org/officeDocument/2006/customXml" ds:itemID="{0FF22E87-45FA-41BA-922D-CAC234F50C10}"/>
</file>

<file path=customXml/itemProps3.xml><?xml version="1.0" encoding="utf-8"?>
<ds:datastoreItem xmlns:ds="http://schemas.openxmlformats.org/officeDocument/2006/customXml" ds:itemID="{9E177588-66FC-47F2-AB09-346F9AB28A69}"/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3398</Words>
  <Application>Microsoft Office PowerPoint</Application>
  <PresentationFormat>Breitbild</PresentationFormat>
  <Paragraphs>401</Paragraphs>
  <Slides>50</Slides>
  <Notes>0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5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50</vt:i4>
      </vt:variant>
    </vt:vector>
  </HeadingPairs>
  <TitlesOfParts>
    <vt:vector size="56" baseType="lpstr">
      <vt:lpstr>Arial</vt:lpstr>
      <vt:lpstr>Calibri</vt:lpstr>
      <vt:lpstr>Calibri Light</vt:lpstr>
      <vt:lpstr>Segoe UI</vt:lpstr>
      <vt:lpstr>Wingdings</vt:lpstr>
      <vt:lpstr>Office</vt:lpstr>
      <vt:lpstr>Investitionsklima Landwirtschaft</vt:lpstr>
      <vt:lpstr>Josef Penzinger</vt:lpstr>
      <vt:lpstr>Agenda</vt:lpstr>
      <vt:lpstr>Marktforschung</vt:lpstr>
      <vt:lpstr>Erklärung zum Index</vt:lpstr>
      <vt:lpstr>Was wollten wir herausfinden?</vt:lpstr>
      <vt:lpstr>Fragen</vt:lpstr>
      <vt:lpstr>Was wollten wir herausfinden?</vt:lpstr>
      <vt:lpstr>Beschreibung der Stichprobe</vt:lpstr>
      <vt:lpstr>Beschreibung der Stichprobe</vt:lpstr>
      <vt:lpstr>Zufriedenheit mit bisherigem Umsatz</vt:lpstr>
      <vt:lpstr>Umsatzerwartung in den kommenden 6 Monaten</vt:lpstr>
      <vt:lpstr>Stimmung in der Landwirtschaft</vt:lpstr>
      <vt:lpstr>Zufriedenheit mit dem eigenen Betrieb</vt:lpstr>
      <vt:lpstr>Zufriedenheit mit dem eigenen Betrieb</vt:lpstr>
      <vt:lpstr>Positive Einflussfaktoren</vt:lpstr>
      <vt:lpstr>Negative Einflussfaktoren</vt:lpstr>
      <vt:lpstr>Investitionswahrscheinlichkeit alle Neu- und Gebrauchtmaschinen</vt:lpstr>
      <vt:lpstr>Produktgruppen mit steigendem Auftragseingang</vt:lpstr>
      <vt:lpstr>Produktgruppen mit rückläufigem Auftragseingang</vt:lpstr>
      <vt:lpstr>Nächste geplante Investitionen, egal wann Deutschland</vt:lpstr>
      <vt:lpstr>Nächste geplante Investitionen in den nächsten 6 Monaten, Deutschland </vt:lpstr>
      <vt:lpstr>Nächste geplante Investitionen, egal wann Österreich</vt:lpstr>
      <vt:lpstr>Nächste geplante Investitionen in den nächsten 6 Monaten, Österreich</vt:lpstr>
      <vt:lpstr>Relative Nachfrage Neu- und Gebrauchttraktoren Deutschland </vt:lpstr>
      <vt:lpstr>Relative Nachfrage Neu- und Gebrauchttraktoren Österreich  </vt:lpstr>
      <vt:lpstr>Gründe für Investitionen –  egal wann sie stattfinden, Deutschland  </vt:lpstr>
      <vt:lpstr>Gründe für Investitionen –  in den kommenden 6 Monaten, Deutschland   </vt:lpstr>
      <vt:lpstr>Gründe für Investitionen –  egal wann sie stattfinden, Österreich  </vt:lpstr>
      <vt:lpstr>Gründe für Investitionen –  in den kommenden 6 Monaten, Österreich  </vt:lpstr>
      <vt:lpstr>Gründe für Investitionen in den kommenden 6 Monaten – Neutraktoren</vt:lpstr>
      <vt:lpstr>Gründe für Investitionen in den kommenden 6 Monaten – Neue Ackerbautechnik</vt:lpstr>
      <vt:lpstr>Gründe für Investitionen in den kommenden 6 Monaten – Neue Grünlandtechnik</vt:lpstr>
      <vt:lpstr>Gründe für Investitionen –  in den kommenden 6 Monaten, Gebraucht </vt:lpstr>
      <vt:lpstr>Wer kauft? – Produktionsschwerpunkte Maschinenkäufer Deutschland  </vt:lpstr>
      <vt:lpstr>Wer kauft? – Produktionsschwerpunkte Maschinenkäufer Österreich </vt:lpstr>
      <vt:lpstr>Wer kauft?  Wahrscheinlichkeit der Betriebsnachfolge</vt:lpstr>
      <vt:lpstr>Wer kauft? – Alter</vt:lpstr>
      <vt:lpstr>Nutzung GPS-Lenksysteme auf RTK-Genauigkeit</vt:lpstr>
      <vt:lpstr>Nutzung und Investitionsabsichten GPS-Lenksysteme</vt:lpstr>
      <vt:lpstr>Nutzung RTK-Signal</vt:lpstr>
      <vt:lpstr>Nutzung RTK-Signal</vt:lpstr>
      <vt:lpstr>Nutzung RTK-Signal</vt:lpstr>
      <vt:lpstr>Zusammenfassung</vt:lpstr>
      <vt:lpstr>Zusammenfassung</vt:lpstr>
      <vt:lpstr>Umfrage Kundenanfragen-Management</vt:lpstr>
      <vt:lpstr>Landwirt.com-Händlercheck</vt:lpstr>
      <vt:lpstr>Landwirt.com-Händlercheck</vt:lpstr>
      <vt:lpstr>Landwirt.com-Händlercheck</vt:lpstr>
      <vt:lpstr>PowerPoint-Präsentation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>Josef Penzinger</dc:creator>
  <cp:lastModifiedBy>Josef Penzinger</cp:lastModifiedBy>
  <cp:revision>173</cp:revision>
  <cp:lastPrinted>2021-06-10T11:05:54Z</cp:lastPrinted>
  <dcterms:created xsi:type="dcterms:W3CDTF">2020-02-05T13:18:50Z</dcterms:created>
  <dcterms:modified xsi:type="dcterms:W3CDTF">2021-07-07T13:47:35Z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0x010100C245ADE533DE8C44B8BBA70CE1A1D458</vt:lpwstr>
  </property>
</Properties>
</file>